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1"/>
  </p:notesMasterIdLst>
  <p:handoutMasterIdLst>
    <p:handoutMasterId r:id="rId32"/>
  </p:handoutMasterIdLst>
  <p:sldIdLst>
    <p:sldId id="306" r:id="rId3"/>
    <p:sldId id="307" r:id="rId4"/>
    <p:sldId id="308" r:id="rId5"/>
    <p:sldId id="309" r:id="rId6"/>
    <p:sldId id="283" r:id="rId7"/>
    <p:sldId id="257" r:id="rId8"/>
    <p:sldId id="256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96" r:id="rId17"/>
    <p:sldId id="268" r:id="rId18"/>
    <p:sldId id="267" r:id="rId19"/>
    <p:sldId id="269" r:id="rId20"/>
    <p:sldId id="280" r:id="rId21"/>
    <p:sldId id="270" r:id="rId22"/>
    <p:sldId id="310" r:id="rId23"/>
    <p:sldId id="272" r:id="rId24"/>
    <p:sldId id="311" r:id="rId25"/>
    <p:sldId id="277" r:id="rId26"/>
    <p:sldId id="276" r:id="rId27"/>
    <p:sldId id="279" r:id="rId28"/>
    <p:sldId id="281" r:id="rId29"/>
    <p:sldId id="282" r:id="rId30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90" y="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Relationship Id="rId8" Type="http://schemas.openxmlformats.org/officeDocument/2006/relationships/slide" Target="slides/slide6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18485189351331"/>
          <c:y val="3.9843078125872622E-2"/>
          <c:w val="0.75613423322084861"/>
          <c:h val="0.68411738426313762"/>
        </c:manualLayout>
      </c:layout>
      <c:scatterChart>
        <c:scatterStyle val="smoothMarker"/>
        <c:varyColors val="0"/>
        <c:ser>
          <c:idx val="0"/>
          <c:order val="0"/>
          <c:spPr>
            <a:ln w="47625">
              <a:solidFill>
                <a:schemeClr val="tx2"/>
              </a:solidFill>
            </a:ln>
          </c:spPr>
          <c:marker>
            <c:symbol val="diamond"/>
            <c:size val="10"/>
            <c:spPr>
              <a:solidFill>
                <a:schemeClr val="accent1"/>
              </a:solidFill>
            </c:spPr>
          </c:marker>
          <c:xVal>
            <c:numRef>
              <c:f>Sheet1!$B$1:$H$1</c:f>
              <c:numCache>
                <c:formatCode>General</c:formatCode>
                <c:ptCount val="7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0.4</c:v>
                </c:pt>
                <c:pt idx="4">
                  <c:v>0.60000000000000064</c:v>
                </c:pt>
                <c:pt idx="5">
                  <c:v>0.70000000000000062</c:v>
                </c:pt>
                <c:pt idx="6">
                  <c:v>0.8</c:v>
                </c:pt>
              </c:numCache>
            </c:numRef>
          </c:xVal>
          <c:yVal>
            <c:numRef>
              <c:f>Sheet1!$B$2:$H$2</c:f>
              <c:numCache>
                <c:formatCode>General</c:formatCode>
                <c:ptCount val="7"/>
                <c:pt idx="0">
                  <c:v>0.89000000000000046</c:v>
                </c:pt>
                <c:pt idx="1">
                  <c:v>1.08</c:v>
                </c:pt>
                <c:pt idx="2">
                  <c:v>1.33</c:v>
                </c:pt>
                <c:pt idx="3">
                  <c:v>2.0499999999999998</c:v>
                </c:pt>
                <c:pt idx="4">
                  <c:v>3.56</c:v>
                </c:pt>
                <c:pt idx="5">
                  <c:v>5.0599999999999996</c:v>
                </c:pt>
                <c:pt idx="6">
                  <c:v>8</c:v>
                </c:pt>
              </c:numCache>
            </c:numRef>
          </c:yVal>
          <c:smooth val="1"/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Sheet1!$A$2</c15:sqref>
                        </c15:formulaRef>
                      </c:ext>
                    </c:extLst>
                    <c:strCache>
                      <c:ptCount val="1"/>
                      <c:pt idx="0">
                        <c:v>FA0/-rA</c:v>
                      </c:pt>
                    </c:strCache>
                  </c:strRef>
                </c15:tx>
              </c15:filteredSeriesTitle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6256112"/>
        <c:axId val="-26247952"/>
      </c:scatterChart>
      <c:valAx>
        <c:axId val="-26256112"/>
        <c:scaling>
          <c:orientation val="minMax"/>
          <c:max val="0.8"/>
        </c:scaling>
        <c:delete val="0"/>
        <c:axPos val="b"/>
        <c:majorGridlines/>
        <c:title>
          <c:tx>
            <c:rich>
              <a:bodyPr/>
              <a:lstStyle/>
              <a:p>
                <a:pPr>
                  <a:defRPr sz="2400"/>
                </a:pPr>
                <a:r>
                  <a:rPr lang="en-US" sz="2400"/>
                  <a:t>X</a:t>
                </a:r>
                <a:r>
                  <a:rPr lang="en-US" sz="2400" baseline="-25000"/>
                  <a:t>A</a:t>
                </a:r>
              </a:p>
            </c:rich>
          </c:tx>
          <c:layout>
            <c:manualLayout>
              <c:xMode val="edge"/>
              <c:yMode val="edge"/>
              <c:x val="0.35027934008248962"/>
              <c:y val="0.76739347741106889"/>
            </c:manualLayout>
          </c:layout>
          <c:overlay val="0"/>
        </c:title>
        <c:numFmt formatCode="General" sourceLinked="1"/>
        <c:majorTickMark val="cross"/>
        <c:minorTickMark val="none"/>
        <c:tickLblPos val="none"/>
        <c:spPr>
          <a:ln w="19050">
            <a:solidFill>
              <a:sysClr val="windowText" lastClr="000000"/>
            </a:solidFill>
          </a:ln>
        </c:spPr>
        <c:txPr>
          <a:bodyPr/>
          <a:lstStyle/>
          <a:p>
            <a:pPr>
              <a:defRPr sz="2000"/>
            </a:pPr>
            <a:endParaRPr lang="en-US"/>
          </a:p>
        </c:txPr>
        <c:crossAx val="-26247952"/>
        <c:crosses val="autoZero"/>
        <c:crossBetween val="midCat"/>
        <c:majorUnit val="0.1"/>
        <c:minorUnit val="5.0000000000000037E-2"/>
      </c:valAx>
      <c:valAx>
        <c:axId val="-2624795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2400"/>
                </a:pPr>
                <a:r>
                  <a:rPr lang="en-US" sz="2400" dirty="0"/>
                  <a:t>F</a:t>
                </a:r>
                <a:r>
                  <a:rPr lang="en-US" sz="2400" baseline="-25000" dirty="0"/>
                  <a:t>A0</a:t>
                </a:r>
                <a:r>
                  <a:rPr lang="en-US" sz="2400" dirty="0"/>
                  <a:t>/-</a:t>
                </a:r>
                <a:r>
                  <a:rPr lang="en-US" sz="2400" dirty="0" err="1" smtClean="0"/>
                  <a:t>r</a:t>
                </a:r>
                <a:r>
                  <a:rPr lang="en-US" sz="2400" baseline="-25000" dirty="0" err="1" smtClean="0"/>
                  <a:t>A</a:t>
                </a:r>
                <a:r>
                  <a:rPr lang="en-US" sz="2400" baseline="-25000" dirty="0" smtClean="0"/>
                  <a:t> </a:t>
                </a:r>
                <a:r>
                  <a:rPr lang="en-US" sz="2400" baseline="0" dirty="0" smtClean="0"/>
                  <a:t>(m</a:t>
                </a:r>
                <a:r>
                  <a:rPr lang="en-US" sz="2400" baseline="30000" dirty="0" smtClean="0"/>
                  <a:t>3</a:t>
                </a:r>
                <a:r>
                  <a:rPr lang="en-US" sz="2400" baseline="0" dirty="0" smtClean="0"/>
                  <a:t>)</a:t>
                </a:r>
                <a:endParaRPr lang="en-US" sz="2400" baseline="-25000" dirty="0"/>
              </a:p>
            </c:rich>
          </c:tx>
          <c:layout>
            <c:manualLayout>
              <c:xMode val="edge"/>
              <c:yMode val="edge"/>
              <c:x val="9.5550556180477809E-4"/>
              <c:y val="0.21619199195845201"/>
            </c:manualLayout>
          </c:layout>
          <c:overlay val="0"/>
        </c:title>
        <c:numFmt formatCode="General" sourceLinked="1"/>
        <c:majorTickMark val="cross"/>
        <c:minorTickMark val="none"/>
        <c:tickLblPos val="none"/>
        <c:spPr>
          <a:ln w="19050">
            <a:solidFill>
              <a:sysClr val="windowText" lastClr="000000"/>
            </a:solidFill>
          </a:ln>
        </c:spPr>
        <c:txPr>
          <a:bodyPr/>
          <a:lstStyle/>
          <a:p>
            <a:pPr>
              <a:defRPr sz="2000"/>
            </a:pPr>
            <a:endParaRPr lang="en-US"/>
          </a:p>
        </c:txPr>
        <c:crossAx val="-26256112"/>
        <c:crosses val="autoZero"/>
        <c:crossBetween val="midCat"/>
        <c:majorUnit val="1"/>
        <c:minorUnit val="0.5"/>
      </c:valAx>
      <c:spPr>
        <a:ln w="50800">
          <a:solidFill>
            <a:schemeClr val="tx1"/>
          </a:solidFill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907818847484841"/>
          <c:y val="3.2750795531089602E-2"/>
          <c:w val="0.7878803684571275"/>
          <c:h val="0.69830166609608646"/>
        </c:manualLayout>
      </c:layout>
      <c:scatterChart>
        <c:scatterStyle val="smoothMarker"/>
        <c:varyColors val="0"/>
        <c:ser>
          <c:idx val="0"/>
          <c:order val="0"/>
          <c:spPr>
            <a:ln w="47625">
              <a:solidFill>
                <a:schemeClr val="tx2"/>
              </a:solidFill>
            </a:ln>
          </c:spPr>
          <c:marker>
            <c:symbol val="diamond"/>
            <c:size val="10"/>
            <c:spPr>
              <a:solidFill>
                <a:schemeClr val="accent1"/>
              </a:solidFill>
            </c:spPr>
          </c:marker>
          <c:xVal>
            <c:numRef>
              <c:f>Sheet1!$B$1:$H$1</c:f>
              <c:numCache>
                <c:formatCode>General</c:formatCode>
                <c:ptCount val="7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0.4</c:v>
                </c:pt>
                <c:pt idx="4">
                  <c:v>0.60000000000000053</c:v>
                </c:pt>
                <c:pt idx="5">
                  <c:v>0.70000000000000051</c:v>
                </c:pt>
                <c:pt idx="6">
                  <c:v>0.8</c:v>
                </c:pt>
              </c:numCache>
            </c:numRef>
          </c:xVal>
          <c:yVal>
            <c:numRef>
              <c:f>Sheet1!$B$2:$H$2</c:f>
              <c:numCache>
                <c:formatCode>General</c:formatCode>
                <c:ptCount val="7"/>
                <c:pt idx="0">
                  <c:v>0.89000000000000012</c:v>
                </c:pt>
                <c:pt idx="1">
                  <c:v>1.08</c:v>
                </c:pt>
                <c:pt idx="2">
                  <c:v>1.33</c:v>
                </c:pt>
                <c:pt idx="3">
                  <c:v>2.0499999999999998</c:v>
                </c:pt>
                <c:pt idx="4">
                  <c:v>3.56</c:v>
                </c:pt>
                <c:pt idx="5">
                  <c:v>5.0599999999999996</c:v>
                </c:pt>
                <c:pt idx="6">
                  <c:v>8</c:v>
                </c:pt>
              </c:numCache>
            </c:numRef>
          </c:yVal>
          <c:smooth val="1"/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Sheet1!$A$2</c15:sqref>
                        </c15:formulaRef>
                      </c:ext>
                    </c:extLst>
                    <c:strCache>
                      <c:ptCount val="1"/>
                      <c:pt idx="0">
                        <c:v>FA0/-rA</c:v>
                      </c:pt>
                    </c:strCache>
                  </c:strRef>
                </c15:tx>
              </c15:filteredSeriesTitle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6252304"/>
        <c:axId val="-26252848"/>
      </c:scatterChart>
      <c:valAx>
        <c:axId val="-26252304"/>
        <c:scaling>
          <c:orientation val="minMax"/>
          <c:max val="1"/>
        </c:scaling>
        <c:delete val="0"/>
        <c:axPos val="b"/>
        <c:majorGridlines/>
        <c:title>
          <c:tx>
            <c:rich>
              <a:bodyPr/>
              <a:lstStyle/>
              <a:p>
                <a:pPr>
                  <a:defRPr sz="2400"/>
                </a:pPr>
                <a:r>
                  <a:rPr lang="en-US" sz="2400"/>
                  <a:t>X</a:t>
                </a:r>
                <a:r>
                  <a:rPr lang="en-US" sz="2400" baseline="-25000"/>
                  <a:t>A</a:t>
                </a:r>
              </a:p>
            </c:rich>
          </c:tx>
          <c:overlay val="0"/>
        </c:title>
        <c:numFmt formatCode="General" sourceLinked="1"/>
        <c:majorTickMark val="cross"/>
        <c:minorTickMark val="none"/>
        <c:tickLblPos val="nextTo"/>
        <c:spPr>
          <a:ln w="19050">
            <a:solidFill>
              <a:sysClr val="windowText" lastClr="000000"/>
            </a:solidFill>
          </a:ln>
        </c:spPr>
        <c:txPr>
          <a:bodyPr/>
          <a:lstStyle/>
          <a:p>
            <a:pPr>
              <a:defRPr sz="2000"/>
            </a:pPr>
            <a:endParaRPr lang="en-US"/>
          </a:p>
        </c:txPr>
        <c:crossAx val="-26252848"/>
        <c:crosses val="autoZero"/>
        <c:crossBetween val="midCat"/>
        <c:majorUnit val="0.1"/>
        <c:minorUnit val="5.0000000000000024E-2"/>
      </c:valAx>
      <c:valAx>
        <c:axId val="-2625284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2400"/>
                </a:pPr>
                <a:r>
                  <a:rPr lang="en-US" sz="2400" dirty="0"/>
                  <a:t>F</a:t>
                </a:r>
                <a:r>
                  <a:rPr lang="en-US" sz="2400" baseline="-25000" dirty="0"/>
                  <a:t>A0</a:t>
                </a:r>
                <a:r>
                  <a:rPr lang="en-US" sz="2400" dirty="0"/>
                  <a:t>/-</a:t>
                </a:r>
                <a:r>
                  <a:rPr lang="en-US" sz="2400" dirty="0" err="1" smtClean="0"/>
                  <a:t>r</a:t>
                </a:r>
                <a:r>
                  <a:rPr lang="en-US" sz="2400" baseline="-25000" dirty="0" err="1" smtClean="0"/>
                  <a:t>A</a:t>
                </a:r>
                <a:r>
                  <a:rPr lang="en-US" sz="2400" baseline="-25000" dirty="0" smtClean="0"/>
                  <a:t> </a:t>
                </a:r>
                <a:r>
                  <a:rPr lang="en-US" sz="2400" baseline="0" dirty="0" smtClean="0"/>
                  <a:t>(m</a:t>
                </a:r>
                <a:r>
                  <a:rPr lang="en-US" sz="2400" baseline="30000" dirty="0" smtClean="0"/>
                  <a:t>3</a:t>
                </a:r>
                <a:r>
                  <a:rPr lang="en-US" sz="2400" baseline="0" dirty="0" smtClean="0"/>
                  <a:t>)</a:t>
                </a:r>
                <a:endParaRPr lang="en-US" sz="2400" baseline="-25000" dirty="0"/>
              </a:p>
            </c:rich>
          </c:tx>
          <c:layout>
            <c:manualLayout>
              <c:xMode val="edge"/>
              <c:yMode val="edge"/>
              <c:x val="2.2119575169382889E-2"/>
              <c:y val="0.21973801002147486"/>
            </c:manualLayout>
          </c:layout>
          <c:overlay val="0"/>
        </c:title>
        <c:numFmt formatCode="General" sourceLinked="1"/>
        <c:majorTickMark val="cross"/>
        <c:minorTickMark val="none"/>
        <c:tickLblPos val="nextTo"/>
        <c:spPr>
          <a:ln w="19050">
            <a:solidFill>
              <a:sysClr val="windowText" lastClr="000000"/>
            </a:solidFill>
          </a:ln>
        </c:spPr>
        <c:txPr>
          <a:bodyPr/>
          <a:lstStyle/>
          <a:p>
            <a:pPr>
              <a:defRPr sz="2000"/>
            </a:pPr>
            <a:endParaRPr lang="en-US"/>
          </a:p>
        </c:txPr>
        <c:crossAx val="-26252304"/>
        <c:crosses val="autoZero"/>
        <c:crossBetween val="midCat"/>
        <c:majorUnit val="1"/>
        <c:minorUnit val="0.5"/>
      </c:valAx>
      <c:spPr>
        <a:ln w="50800">
          <a:solidFill>
            <a:schemeClr val="tx1"/>
          </a:solidFill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121359830021248"/>
          <c:y val="3.2750795531089602E-2"/>
          <c:w val="0.75613423322084816"/>
          <c:h val="0.68411738426313728"/>
        </c:manualLayout>
      </c:layout>
      <c:scatterChart>
        <c:scatterStyle val="smoothMarker"/>
        <c:varyColors val="0"/>
        <c:ser>
          <c:idx val="0"/>
          <c:order val="0"/>
          <c:spPr>
            <a:ln w="47625">
              <a:solidFill>
                <a:schemeClr val="tx2"/>
              </a:solidFill>
            </a:ln>
          </c:spPr>
          <c:marker>
            <c:symbol val="diamond"/>
            <c:size val="10"/>
            <c:spPr>
              <a:solidFill>
                <a:schemeClr val="accent1"/>
              </a:solidFill>
            </c:spPr>
          </c:marker>
          <c:xVal>
            <c:numRef>
              <c:f>Sheet1!$B$1:$H$1</c:f>
              <c:numCache>
                <c:formatCode>General</c:formatCode>
                <c:ptCount val="7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0.4</c:v>
                </c:pt>
                <c:pt idx="4">
                  <c:v>0.60000000000000064</c:v>
                </c:pt>
                <c:pt idx="5">
                  <c:v>0.70000000000000062</c:v>
                </c:pt>
                <c:pt idx="6">
                  <c:v>0.8</c:v>
                </c:pt>
              </c:numCache>
            </c:numRef>
          </c:xVal>
          <c:yVal>
            <c:numRef>
              <c:f>Sheet1!$B$2:$H$2</c:f>
              <c:numCache>
                <c:formatCode>General</c:formatCode>
                <c:ptCount val="7"/>
                <c:pt idx="0">
                  <c:v>0.89</c:v>
                </c:pt>
                <c:pt idx="1">
                  <c:v>1.08</c:v>
                </c:pt>
                <c:pt idx="2">
                  <c:v>1.33</c:v>
                </c:pt>
                <c:pt idx="3">
                  <c:v>2.0499999999999998</c:v>
                </c:pt>
                <c:pt idx="4">
                  <c:v>3.56</c:v>
                </c:pt>
                <c:pt idx="5">
                  <c:v>5.0599999999999996</c:v>
                </c:pt>
                <c:pt idx="6">
                  <c:v>8</c:v>
                </c:pt>
              </c:numCache>
            </c:numRef>
          </c:yVal>
          <c:smooth val="1"/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Sheet1!$A$2</c15:sqref>
                        </c15:formulaRef>
                      </c:ext>
                    </c:extLst>
                    <c:strCache>
                      <c:ptCount val="1"/>
                      <c:pt idx="0">
                        <c:v>FA0/-rA</c:v>
                      </c:pt>
                    </c:strCache>
                  </c:strRef>
                </c15:tx>
              </c15:filteredSeriesTitle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6261552"/>
        <c:axId val="-26261008"/>
      </c:scatterChart>
      <c:valAx>
        <c:axId val="-26261552"/>
        <c:scaling>
          <c:orientation val="minMax"/>
          <c:max val="0.8"/>
        </c:scaling>
        <c:delete val="0"/>
        <c:axPos val="b"/>
        <c:majorGridlines/>
        <c:title>
          <c:tx>
            <c:rich>
              <a:bodyPr/>
              <a:lstStyle/>
              <a:p>
                <a:pPr>
                  <a:defRPr sz="2400"/>
                </a:pPr>
                <a:r>
                  <a:rPr lang="en-US" sz="2400"/>
                  <a:t>X</a:t>
                </a:r>
                <a:r>
                  <a:rPr lang="en-US" sz="2400" baseline="-25000"/>
                  <a:t>A</a:t>
                </a:r>
              </a:p>
            </c:rich>
          </c:tx>
          <c:layout>
            <c:manualLayout>
              <c:xMode val="edge"/>
              <c:yMode val="edge"/>
              <c:x val="0.53811002791317752"/>
              <c:y val="0.83122326464511087"/>
            </c:manualLayout>
          </c:layout>
          <c:overlay val="0"/>
        </c:title>
        <c:numFmt formatCode="General" sourceLinked="1"/>
        <c:majorTickMark val="cross"/>
        <c:minorTickMark val="none"/>
        <c:tickLblPos val="nextTo"/>
        <c:spPr>
          <a:ln w="19050">
            <a:solidFill>
              <a:sysClr val="windowText" lastClr="000000"/>
            </a:solidFill>
          </a:ln>
        </c:spPr>
        <c:txPr>
          <a:bodyPr/>
          <a:lstStyle/>
          <a:p>
            <a:pPr>
              <a:defRPr sz="2000"/>
            </a:pPr>
            <a:endParaRPr lang="en-US"/>
          </a:p>
        </c:txPr>
        <c:crossAx val="-26261008"/>
        <c:crosses val="autoZero"/>
        <c:crossBetween val="midCat"/>
        <c:majorUnit val="0.1"/>
        <c:minorUnit val="0.05"/>
      </c:valAx>
      <c:valAx>
        <c:axId val="-2626100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2400"/>
                </a:pPr>
                <a:r>
                  <a:rPr lang="en-US" sz="2400" dirty="0"/>
                  <a:t>F</a:t>
                </a:r>
                <a:r>
                  <a:rPr lang="en-US" sz="2400" baseline="-25000" dirty="0"/>
                  <a:t>A0</a:t>
                </a:r>
                <a:r>
                  <a:rPr lang="en-US" sz="2400" dirty="0"/>
                  <a:t>/-</a:t>
                </a:r>
                <a:r>
                  <a:rPr lang="en-US" sz="2400" dirty="0" err="1" smtClean="0"/>
                  <a:t>r</a:t>
                </a:r>
                <a:r>
                  <a:rPr lang="en-US" sz="2400" baseline="-25000" dirty="0" err="1" smtClean="0"/>
                  <a:t>A</a:t>
                </a:r>
                <a:r>
                  <a:rPr lang="en-US" sz="2400" baseline="-25000" dirty="0" smtClean="0"/>
                  <a:t> </a:t>
                </a:r>
                <a:r>
                  <a:rPr lang="en-US" sz="2400" baseline="0" dirty="0" smtClean="0"/>
                  <a:t>(m</a:t>
                </a:r>
                <a:r>
                  <a:rPr lang="en-US" sz="2400" baseline="30000" dirty="0" smtClean="0"/>
                  <a:t>3</a:t>
                </a:r>
                <a:r>
                  <a:rPr lang="en-US" sz="2400" baseline="0" dirty="0" smtClean="0"/>
                  <a:t>)</a:t>
                </a:r>
                <a:endParaRPr lang="en-US" sz="2400" baseline="-25000" dirty="0"/>
              </a:p>
            </c:rich>
          </c:tx>
          <c:layout>
            <c:manualLayout>
              <c:xMode val="edge"/>
              <c:yMode val="edge"/>
              <c:x val="9.5550556180477658E-4"/>
              <c:y val="0.21619199195845201"/>
            </c:manualLayout>
          </c:layout>
          <c:overlay val="0"/>
        </c:title>
        <c:numFmt formatCode="General" sourceLinked="1"/>
        <c:majorTickMark val="cross"/>
        <c:minorTickMark val="none"/>
        <c:tickLblPos val="nextTo"/>
        <c:spPr>
          <a:ln w="19050">
            <a:solidFill>
              <a:sysClr val="windowText" lastClr="000000"/>
            </a:solidFill>
          </a:ln>
        </c:spPr>
        <c:txPr>
          <a:bodyPr/>
          <a:lstStyle/>
          <a:p>
            <a:pPr>
              <a:defRPr sz="2000"/>
            </a:pPr>
            <a:endParaRPr lang="en-US"/>
          </a:p>
        </c:txPr>
        <c:crossAx val="-26261552"/>
        <c:crosses val="autoZero"/>
        <c:crossBetween val="midCat"/>
        <c:majorUnit val="1"/>
        <c:minorUnit val="0.5"/>
      </c:valAx>
      <c:spPr>
        <a:ln w="50800">
          <a:solidFill>
            <a:schemeClr val="tx1"/>
          </a:solidFill>
        </a:ln>
      </c:spPr>
    </c:plotArea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4" Type="http://schemas.openxmlformats.org/officeDocument/2006/relationships/image" Target="../media/image46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7" Type="http://schemas.openxmlformats.org/officeDocument/2006/relationships/image" Target="../media/image52.wmf"/><Relationship Id="rId2" Type="http://schemas.openxmlformats.org/officeDocument/2006/relationships/image" Target="../media/image47.wmf"/><Relationship Id="rId1" Type="http://schemas.openxmlformats.org/officeDocument/2006/relationships/image" Target="../media/image44.wmf"/><Relationship Id="rId6" Type="http://schemas.openxmlformats.org/officeDocument/2006/relationships/image" Target="../media/image51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7" Type="http://schemas.openxmlformats.org/officeDocument/2006/relationships/image" Target="../media/image58.wmf"/><Relationship Id="rId2" Type="http://schemas.openxmlformats.org/officeDocument/2006/relationships/image" Target="../media/image53.wmf"/><Relationship Id="rId1" Type="http://schemas.openxmlformats.org/officeDocument/2006/relationships/image" Target="../media/image44.wmf"/><Relationship Id="rId6" Type="http://schemas.openxmlformats.org/officeDocument/2006/relationships/image" Target="../media/image57.wmf"/><Relationship Id="rId5" Type="http://schemas.openxmlformats.org/officeDocument/2006/relationships/image" Target="../media/image56.wmf"/><Relationship Id="rId4" Type="http://schemas.openxmlformats.org/officeDocument/2006/relationships/image" Target="../media/image55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9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4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6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66.wmf"/></Relationships>
</file>

<file path=ppt/drawings/_rels/vmlDrawing18.vml.rels><?xml version="1.0" encoding="UTF-8" standalone="yes"?>
<Relationships xmlns="http://schemas.openxmlformats.org/package/2006/relationships"><Relationship Id="rId8" Type="http://schemas.openxmlformats.org/officeDocument/2006/relationships/image" Target="../media/image76.wmf"/><Relationship Id="rId3" Type="http://schemas.openxmlformats.org/officeDocument/2006/relationships/image" Target="../media/image71.wmf"/><Relationship Id="rId7" Type="http://schemas.openxmlformats.org/officeDocument/2006/relationships/image" Target="../media/image75.wmf"/><Relationship Id="rId2" Type="http://schemas.openxmlformats.org/officeDocument/2006/relationships/image" Target="../media/image70.wmf"/><Relationship Id="rId1" Type="http://schemas.openxmlformats.org/officeDocument/2006/relationships/image" Target="../media/image69.wmf"/><Relationship Id="rId6" Type="http://schemas.openxmlformats.org/officeDocument/2006/relationships/image" Target="../media/image74.wmf"/><Relationship Id="rId5" Type="http://schemas.openxmlformats.org/officeDocument/2006/relationships/image" Target="../media/image73.wmf"/><Relationship Id="rId4" Type="http://schemas.openxmlformats.org/officeDocument/2006/relationships/image" Target="../media/image72.wmf"/><Relationship Id="rId9" Type="http://schemas.openxmlformats.org/officeDocument/2006/relationships/image" Target="../media/image77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69.wmf"/><Relationship Id="rId2" Type="http://schemas.openxmlformats.org/officeDocument/2006/relationships/image" Target="../media/image78.wmf"/><Relationship Id="rId1" Type="http://schemas.openxmlformats.org/officeDocument/2006/relationships/image" Target="../media/image66.wmf"/><Relationship Id="rId6" Type="http://schemas.openxmlformats.org/officeDocument/2006/relationships/image" Target="../media/image81.wmf"/><Relationship Id="rId5" Type="http://schemas.openxmlformats.org/officeDocument/2006/relationships/image" Target="../media/image80.wmf"/><Relationship Id="rId4" Type="http://schemas.openxmlformats.org/officeDocument/2006/relationships/image" Target="../media/image7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0.vml.rels><?xml version="1.0" encoding="UTF-8" standalone="yes"?>
<Relationships xmlns="http://schemas.openxmlformats.org/package/2006/relationships"><Relationship Id="rId2" Type="http://schemas.openxmlformats.org/officeDocument/2006/relationships/image" Target="../media/image83.wmf"/><Relationship Id="rId1" Type="http://schemas.openxmlformats.org/officeDocument/2006/relationships/image" Target="../media/image82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6.wmf"/><Relationship Id="rId2" Type="http://schemas.openxmlformats.org/officeDocument/2006/relationships/image" Target="../media/image85.wmf"/><Relationship Id="rId1" Type="http://schemas.openxmlformats.org/officeDocument/2006/relationships/image" Target="../media/image84.wmf"/><Relationship Id="rId5" Type="http://schemas.openxmlformats.org/officeDocument/2006/relationships/image" Target="../media/image88.wmf"/><Relationship Id="rId4" Type="http://schemas.openxmlformats.org/officeDocument/2006/relationships/image" Target="../media/image87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1.wmf"/><Relationship Id="rId7" Type="http://schemas.openxmlformats.org/officeDocument/2006/relationships/image" Target="../media/image94.wmf"/><Relationship Id="rId2" Type="http://schemas.openxmlformats.org/officeDocument/2006/relationships/image" Target="../media/image90.wmf"/><Relationship Id="rId1" Type="http://schemas.openxmlformats.org/officeDocument/2006/relationships/image" Target="../media/image89.wmf"/><Relationship Id="rId6" Type="http://schemas.openxmlformats.org/officeDocument/2006/relationships/image" Target="../media/image88.wmf"/><Relationship Id="rId5" Type="http://schemas.openxmlformats.org/officeDocument/2006/relationships/image" Target="../media/image93.wmf"/><Relationship Id="rId4" Type="http://schemas.openxmlformats.org/officeDocument/2006/relationships/image" Target="../media/image92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7.wmf"/><Relationship Id="rId2" Type="http://schemas.openxmlformats.org/officeDocument/2006/relationships/image" Target="../media/image96.wmf"/><Relationship Id="rId1" Type="http://schemas.openxmlformats.org/officeDocument/2006/relationships/image" Target="../media/image95.wmf"/><Relationship Id="rId5" Type="http://schemas.openxmlformats.org/officeDocument/2006/relationships/image" Target="../media/image99.wmf"/><Relationship Id="rId4" Type="http://schemas.openxmlformats.org/officeDocument/2006/relationships/image" Target="../media/image98.wmf"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2.wmf"/><Relationship Id="rId2" Type="http://schemas.openxmlformats.org/officeDocument/2006/relationships/image" Target="../media/image101.wmf"/><Relationship Id="rId1" Type="http://schemas.openxmlformats.org/officeDocument/2006/relationships/image" Target="../media/image100.wmf"/><Relationship Id="rId4" Type="http://schemas.openxmlformats.org/officeDocument/2006/relationships/image" Target="../media/image103.wmf"/></Relationships>
</file>

<file path=ppt/drawings/_rels/vmlDrawing2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9.wmf"/><Relationship Id="rId2" Type="http://schemas.openxmlformats.org/officeDocument/2006/relationships/image" Target="../media/image108.wmf"/><Relationship Id="rId1" Type="http://schemas.openxmlformats.org/officeDocument/2006/relationships/image" Target="../media/image107.wmf"/><Relationship Id="rId6" Type="http://schemas.openxmlformats.org/officeDocument/2006/relationships/image" Target="../media/image112.wmf"/><Relationship Id="rId5" Type="http://schemas.openxmlformats.org/officeDocument/2006/relationships/image" Target="../media/image111.wmf"/><Relationship Id="rId4" Type="http://schemas.openxmlformats.org/officeDocument/2006/relationships/image" Target="../media/image1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image" Target="../media/image21.wmf"/><Relationship Id="rId7" Type="http://schemas.openxmlformats.org/officeDocument/2006/relationships/image" Target="../media/image25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6" Type="http://schemas.openxmlformats.org/officeDocument/2006/relationships/image" Target="../media/image26.wmf"/><Relationship Id="rId5" Type="http://schemas.openxmlformats.org/officeDocument/2006/relationships/image" Target="../media/image19.wmf"/><Relationship Id="rId4" Type="http://schemas.openxmlformats.org/officeDocument/2006/relationships/image" Target="../media/image30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33.wmf"/><Relationship Id="rId7" Type="http://schemas.openxmlformats.org/officeDocument/2006/relationships/image" Target="../media/image37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Relationship Id="rId9" Type="http://schemas.openxmlformats.org/officeDocument/2006/relationships/image" Target="../media/image26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19.wmf"/><Relationship Id="rId1" Type="http://schemas.openxmlformats.org/officeDocument/2006/relationships/image" Target="../media/image38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170238" cy="479425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1"/>
            <a:ext cx="3170238" cy="479425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r">
              <a:defRPr sz="1200"/>
            </a:lvl1pPr>
          </a:lstStyle>
          <a:p>
            <a:fld id="{C9112305-64FA-43BC-8313-6C7E53839B0F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120189"/>
            <a:ext cx="3170238" cy="479425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9"/>
            <a:ext cx="3170238" cy="479425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r">
              <a:defRPr sz="1200"/>
            </a:lvl1pPr>
          </a:lstStyle>
          <a:p>
            <a:fld id="{B5459ECE-1CDD-4D6E-BB77-34FE560E8B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5203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47" tIns="48324" rIns="96647" bIns="48324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47" tIns="48324" rIns="96647" bIns="48324" rtlCol="0"/>
          <a:lstStyle>
            <a:lvl1pPr algn="r">
              <a:defRPr sz="1300"/>
            </a:lvl1pPr>
          </a:lstStyle>
          <a:p>
            <a:fld id="{75CA7BB6-B839-49E7-869E-64776E0BFFCA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47" tIns="48324" rIns="96647" bIns="4832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47" tIns="48324" rIns="96647" bIns="4832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47" tIns="48324" rIns="96647" bIns="48324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47" tIns="48324" rIns="96647" bIns="48324" rtlCol="0" anchor="b"/>
          <a:lstStyle>
            <a:lvl1pPr algn="r">
              <a:defRPr sz="1300"/>
            </a:lvl1pPr>
          </a:lstStyle>
          <a:p>
            <a:fld id="{4B0A9FCF-2E9B-4E3D-9385-611F5D0370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81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9EAA8E0-80B2-4374-AA75-FE7EAD1F0704}" type="slidenum">
              <a:rPr lang="en-GB" altLang="en-US" smtClean="0">
                <a:latin typeface="Times New Roman" charset="0"/>
              </a:rPr>
              <a:pPr/>
              <a:t>1</a:t>
            </a:fld>
            <a:endParaRPr lang="en-GB" altLang="en-US" smtClean="0">
              <a:latin typeface="Times New Roman" charset="0"/>
            </a:endParaRPr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h-TH" altLang="en-GB" smtClean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58539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F53A399-4C65-4C28-B995-3BA8A025DB1B}" type="slidenum">
              <a:rPr lang="en-GB" altLang="en-US" smtClean="0">
                <a:ea typeface="新細明體" pitchFamily="18" charset="-120"/>
              </a:rPr>
              <a:pPr/>
              <a:t>3</a:t>
            </a:fld>
            <a:endParaRPr lang="en-GB" altLang="en-US" smtClean="0">
              <a:ea typeface="新細明體" pitchFamily="18" charset="-120"/>
            </a:endParaRPr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h-TH" altLang="en-GB" smtClean="0">
              <a:ea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407096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0A9FCF-2E9B-4E3D-9385-611F5D03703F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373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ACEDA-3E98-47A1-BA5B-0BCE3072A113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0AE66-481E-42B7-A06A-C18FE48623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ACEDA-3E98-47A1-BA5B-0BCE3072A113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0AE66-481E-42B7-A06A-C18FE48623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235A5-9712-4424-9F58-786639F4891C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0BEF-D594-4045-93CE-B02D1720A7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8718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235A5-9712-4424-9F58-786639F4891C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0BEF-D594-4045-93CE-B02D1720A7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3276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235A5-9712-4424-9F58-786639F4891C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0BEF-D594-4045-93CE-B02D1720A7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8240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1ACEDA-3E98-47A1-BA5B-0BCE3072A113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0AE66-481E-42B7-A06A-C18FE48623D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8550568" y="0"/>
            <a:ext cx="5934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+mn-lt"/>
              </a:rPr>
              <a:t>L3-</a:t>
            </a:r>
            <a:fld id="{31637DED-5280-4AAA-80D0-AEA98A0510E3}" type="slidenum">
              <a:rPr lang="en-US" sz="1200" smtClean="0">
                <a:latin typeface="+mn-lt"/>
              </a:rPr>
              <a:pPr/>
              <a:t>‹#›</a:t>
            </a:fld>
            <a:endParaRPr lang="en-US" sz="1200" dirty="0" smtClean="0">
              <a:latin typeface="+mn-lt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-26246" y="6550223"/>
            <a:ext cx="91964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Slides courtesy of Prof M L Kraft,</a:t>
            </a:r>
            <a:r>
              <a:rPr lang="en-US" sz="1400" baseline="0" dirty="0" smtClean="0"/>
              <a:t> Chemical &amp; Biomolecular </a:t>
            </a:r>
            <a:r>
              <a:rPr lang="en-US" sz="1400" baseline="0" dirty="0" err="1" smtClean="0"/>
              <a:t>Engr</a:t>
            </a:r>
            <a:r>
              <a:rPr lang="en-US" sz="1400" baseline="0" dirty="0" smtClean="0"/>
              <a:t> </a:t>
            </a:r>
            <a:r>
              <a:rPr lang="en-US" sz="1400" baseline="0" dirty="0" err="1" smtClean="0"/>
              <a:t>Dept</a:t>
            </a:r>
            <a:r>
              <a:rPr lang="en-US" sz="1400" baseline="0" dirty="0" smtClean="0"/>
              <a:t>, University of Illinois at Urbana-Champaign.</a:t>
            </a:r>
            <a:endParaRPr lang="en-US" sz="140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4" r:id="rId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D235A5-9712-4424-9F58-786639F4891C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90BEF-D594-4045-93CE-B02D1720A75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8550568" y="0"/>
            <a:ext cx="5934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+mn-lt"/>
              </a:rPr>
              <a:t>L3-</a:t>
            </a:r>
            <a:fld id="{31637DED-5280-4AAA-80D0-AEA98A0510E3}" type="slidenum">
              <a:rPr lang="en-US" sz="1200" smtClean="0">
                <a:latin typeface="+mn-lt"/>
              </a:rPr>
              <a:pPr/>
              <a:t>‹#›</a:t>
            </a:fld>
            <a:endParaRPr lang="en-US" sz="1200" dirty="0" smtClean="0">
              <a:latin typeface="+mn-lt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-26246" y="6550223"/>
            <a:ext cx="91964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Slides courtesy of Prof M L Kraft,</a:t>
            </a:r>
            <a:r>
              <a:rPr lang="en-US" sz="1400" baseline="0" dirty="0" smtClean="0"/>
              <a:t> Chemical &amp; Biomolecular </a:t>
            </a:r>
            <a:r>
              <a:rPr lang="en-US" sz="1400" baseline="0" dirty="0" err="1" smtClean="0"/>
              <a:t>Engr</a:t>
            </a:r>
            <a:r>
              <a:rPr lang="en-US" sz="1400" baseline="0" dirty="0" smtClean="0"/>
              <a:t> </a:t>
            </a:r>
            <a:r>
              <a:rPr lang="en-US" sz="1400" baseline="0" dirty="0" err="1" smtClean="0"/>
              <a:t>Dept</a:t>
            </a:r>
            <a:r>
              <a:rPr lang="en-US" sz="1400" baseline="0" dirty="0" smtClean="0"/>
              <a:t>, University of Illinois at Urbana-Champaign.</a:t>
            </a:r>
            <a:endParaRPr 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2328481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7.bin"/><Relationship Id="rId18" Type="http://schemas.openxmlformats.org/officeDocument/2006/relationships/image" Target="../media/image19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35.wmf"/><Relationship Id="rId17" Type="http://schemas.openxmlformats.org/officeDocument/2006/relationships/oleObject" Target="../embeddings/oleObject39.bin"/><Relationship Id="rId2" Type="http://schemas.openxmlformats.org/officeDocument/2006/relationships/slideLayout" Target="../slideLayouts/slideLayout3.xml"/><Relationship Id="rId16" Type="http://schemas.openxmlformats.org/officeDocument/2006/relationships/image" Target="../media/image37.wmf"/><Relationship Id="rId20" Type="http://schemas.openxmlformats.org/officeDocument/2006/relationships/image" Target="../media/image26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5" Type="http://schemas.openxmlformats.org/officeDocument/2006/relationships/oleObject" Target="../embeddings/oleObject38.bin"/><Relationship Id="rId10" Type="http://schemas.openxmlformats.org/officeDocument/2006/relationships/image" Target="../media/image34.wmf"/><Relationship Id="rId19" Type="http://schemas.openxmlformats.org/officeDocument/2006/relationships/oleObject" Target="../embeddings/oleObject40.bin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5.bin"/><Relationship Id="rId14" Type="http://schemas.openxmlformats.org/officeDocument/2006/relationships/image" Target="../media/image36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46.bin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41.wm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45.bin"/><Relationship Id="rId5" Type="http://schemas.openxmlformats.org/officeDocument/2006/relationships/oleObject" Target="../embeddings/oleObject42.bin"/><Relationship Id="rId10" Type="http://schemas.openxmlformats.org/officeDocument/2006/relationships/image" Target="../media/image40.wmf"/><Relationship Id="rId4" Type="http://schemas.openxmlformats.org/officeDocument/2006/relationships/image" Target="../media/image38.wmf"/><Relationship Id="rId9" Type="http://schemas.openxmlformats.org/officeDocument/2006/relationships/oleObject" Target="../embeddings/oleObject44.bin"/><Relationship Id="rId14" Type="http://schemas.openxmlformats.org/officeDocument/2006/relationships/image" Target="../media/image42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4.wmf"/><Relationship Id="rId5" Type="http://schemas.openxmlformats.org/officeDocument/2006/relationships/oleObject" Target="../embeddings/oleObject48.bin"/><Relationship Id="rId10" Type="http://schemas.openxmlformats.org/officeDocument/2006/relationships/image" Target="../media/image46.wmf"/><Relationship Id="rId4" Type="http://schemas.openxmlformats.org/officeDocument/2006/relationships/image" Target="../media/image43.wmf"/><Relationship Id="rId9" Type="http://schemas.openxmlformats.org/officeDocument/2006/relationships/oleObject" Target="../embeddings/oleObject50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13" Type="http://schemas.openxmlformats.org/officeDocument/2006/relationships/oleObject" Target="../embeddings/oleObject56.bin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50.wmf"/><Relationship Id="rId2" Type="http://schemas.openxmlformats.org/officeDocument/2006/relationships/slideLayout" Target="../slideLayouts/slideLayout3.xml"/><Relationship Id="rId16" Type="http://schemas.openxmlformats.org/officeDocument/2006/relationships/image" Target="../media/image52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7.wmf"/><Relationship Id="rId11" Type="http://schemas.openxmlformats.org/officeDocument/2006/relationships/oleObject" Target="../embeddings/oleObject55.bin"/><Relationship Id="rId5" Type="http://schemas.openxmlformats.org/officeDocument/2006/relationships/oleObject" Target="../embeddings/oleObject52.bin"/><Relationship Id="rId15" Type="http://schemas.openxmlformats.org/officeDocument/2006/relationships/oleObject" Target="../embeddings/oleObject57.bin"/><Relationship Id="rId10" Type="http://schemas.openxmlformats.org/officeDocument/2006/relationships/image" Target="../media/image49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54.bin"/><Relationship Id="rId14" Type="http://schemas.openxmlformats.org/officeDocument/2006/relationships/image" Target="../media/image51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13" Type="http://schemas.openxmlformats.org/officeDocument/2006/relationships/oleObject" Target="../embeddings/oleObject63.bin"/><Relationship Id="rId3" Type="http://schemas.openxmlformats.org/officeDocument/2006/relationships/oleObject" Target="../embeddings/oleObject58.bin"/><Relationship Id="rId7" Type="http://schemas.openxmlformats.org/officeDocument/2006/relationships/oleObject" Target="../embeddings/oleObject60.bin"/><Relationship Id="rId12" Type="http://schemas.openxmlformats.org/officeDocument/2006/relationships/image" Target="../media/image56.wmf"/><Relationship Id="rId2" Type="http://schemas.openxmlformats.org/officeDocument/2006/relationships/slideLayout" Target="../slideLayouts/slideLayout3.xml"/><Relationship Id="rId16" Type="http://schemas.openxmlformats.org/officeDocument/2006/relationships/image" Target="../media/image58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62.bin"/><Relationship Id="rId5" Type="http://schemas.openxmlformats.org/officeDocument/2006/relationships/oleObject" Target="../embeddings/oleObject59.bin"/><Relationship Id="rId15" Type="http://schemas.openxmlformats.org/officeDocument/2006/relationships/oleObject" Target="../embeddings/oleObject64.bin"/><Relationship Id="rId10" Type="http://schemas.openxmlformats.org/officeDocument/2006/relationships/image" Target="../media/image55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61.bin"/><Relationship Id="rId14" Type="http://schemas.openxmlformats.org/officeDocument/2006/relationships/image" Target="../media/image57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5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60.wmf"/><Relationship Id="rId4" Type="http://schemas.openxmlformats.org/officeDocument/2006/relationships/image" Target="../media/image59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8.bin"/><Relationship Id="rId3" Type="http://schemas.openxmlformats.org/officeDocument/2006/relationships/chart" Target="../charts/chart2.xml"/><Relationship Id="rId7" Type="http://schemas.openxmlformats.org/officeDocument/2006/relationships/image" Target="../media/image62.wm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67.bin"/><Relationship Id="rId5" Type="http://schemas.openxmlformats.org/officeDocument/2006/relationships/image" Target="../media/image61.wmf"/><Relationship Id="rId4" Type="http://schemas.openxmlformats.org/officeDocument/2006/relationships/oleObject" Target="../embeddings/oleObject66.bin"/><Relationship Id="rId9" Type="http://schemas.openxmlformats.org/officeDocument/2006/relationships/image" Target="../media/image63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9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5.vml"/><Relationship Id="rId5" Type="http://schemas.openxmlformats.org/officeDocument/2006/relationships/image" Target="../media/image65.wmf"/><Relationship Id="rId4" Type="http://schemas.openxmlformats.org/officeDocument/2006/relationships/image" Target="../media/image64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jpg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6.vml"/><Relationship Id="rId5" Type="http://schemas.openxmlformats.org/officeDocument/2006/relationships/image" Target="../media/image66.wmf"/><Relationship Id="rId4" Type="http://schemas.openxmlformats.org/officeDocument/2006/relationships/oleObject" Target="../embeddings/oleObject70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8.jp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5" Type="http://schemas.openxmlformats.org/officeDocument/2006/relationships/image" Target="../media/image66.wmf"/><Relationship Id="rId4" Type="http://schemas.openxmlformats.org/officeDocument/2006/relationships/oleObject" Target="../embeddings/oleObject71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wmf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13" Type="http://schemas.openxmlformats.org/officeDocument/2006/relationships/oleObject" Target="../embeddings/oleObject77.bin"/><Relationship Id="rId18" Type="http://schemas.openxmlformats.org/officeDocument/2006/relationships/image" Target="../media/image76.wmf"/><Relationship Id="rId3" Type="http://schemas.openxmlformats.org/officeDocument/2006/relationships/oleObject" Target="../embeddings/oleObject72.bin"/><Relationship Id="rId7" Type="http://schemas.openxmlformats.org/officeDocument/2006/relationships/oleObject" Target="../embeddings/oleObject74.bin"/><Relationship Id="rId12" Type="http://schemas.openxmlformats.org/officeDocument/2006/relationships/image" Target="../media/image73.wmf"/><Relationship Id="rId17" Type="http://schemas.openxmlformats.org/officeDocument/2006/relationships/oleObject" Target="../embeddings/oleObject79.bin"/><Relationship Id="rId2" Type="http://schemas.openxmlformats.org/officeDocument/2006/relationships/slideLayout" Target="../slideLayouts/slideLayout3.xml"/><Relationship Id="rId16" Type="http://schemas.openxmlformats.org/officeDocument/2006/relationships/image" Target="../media/image75.wmf"/><Relationship Id="rId20" Type="http://schemas.openxmlformats.org/officeDocument/2006/relationships/image" Target="../media/image77.wmf"/><Relationship Id="rId1" Type="http://schemas.openxmlformats.org/officeDocument/2006/relationships/vmlDrawing" Target="../drawings/vmlDrawing18.vml"/><Relationship Id="rId6" Type="http://schemas.openxmlformats.org/officeDocument/2006/relationships/image" Target="../media/image70.wmf"/><Relationship Id="rId11" Type="http://schemas.openxmlformats.org/officeDocument/2006/relationships/oleObject" Target="../embeddings/oleObject76.bin"/><Relationship Id="rId5" Type="http://schemas.openxmlformats.org/officeDocument/2006/relationships/oleObject" Target="../embeddings/oleObject73.bin"/><Relationship Id="rId15" Type="http://schemas.openxmlformats.org/officeDocument/2006/relationships/oleObject" Target="../embeddings/oleObject78.bin"/><Relationship Id="rId10" Type="http://schemas.openxmlformats.org/officeDocument/2006/relationships/image" Target="../media/image72.wmf"/><Relationship Id="rId19" Type="http://schemas.openxmlformats.org/officeDocument/2006/relationships/oleObject" Target="../embeddings/oleObject80.bin"/><Relationship Id="rId4" Type="http://schemas.openxmlformats.org/officeDocument/2006/relationships/image" Target="../media/image69.wmf"/><Relationship Id="rId9" Type="http://schemas.openxmlformats.org/officeDocument/2006/relationships/oleObject" Target="../embeddings/oleObject75.bin"/><Relationship Id="rId14" Type="http://schemas.openxmlformats.org/officeDocument/2006/relationships/image" Target="../media/image74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13" Type="http://schemas.openxmlformats.org/officeDocument/2006/relationships/oleObject" Target="../embeddings/oleObject86.bin"/><Relationship Id="rId3" Type="http://schemas.openxmlformats.org/officeDocument/2006/relationships/oleObject" Target="../embeddings/oleObject81.bin"/><Relationship Id="rId7" Type="http://schemas.openxmlformats.org/officeDocument/2006/relationships/oleObject" Target="../embeddings/oleObject83.bin"/><Relationship Id="rId12" Type="http://schemas.openxmlformats.org/officeDocument/2006/relationships/image" Target="../media/image80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78.wmf"/><Relationship Id="rId11" Type="http://schemas.openxmlformats.org/officeDocument/2006/relationships/oleObject" Target="../embeddings/oleObject85.bin"/><Relationship Id="rId5" Type="http://schemas.openxmlformats.org/officeDocument/2006/relationships/oleObject" Target="../embeddings/oleObject82.bin"/><Relationship Id="rId10" Type="http://schemas.openxmlformats.org/officeDocument/2006/relationships/image" Target="../media/image79.wmf"/><Relationship Id="rId4" Type="http://schemas.openxmlformats.org/officeDocument/2006/relationships/image" Target="../media/image66.wmf"/><Relationship Id="rId9" Type="http://schemas.openxmlformats.org/officeDocument/2006/relationships/oleObject" Target="../embeddings/oleObject84.bin"/><Relationship Id="rId14" Type="http://schemas.openxmlformats.org/officeDocument/2006/relationships/image" Target="../media/image81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7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83.wmf"/><Relationship Id="rId5" Type="http://schemas.openxmlformats.org/officeDocument/2006/relationships/oleObject" Target="../embeddings/oleObject88.bin"/><Relationship Id="rId4" Type="http://schemas.openxmlformats.org/officeDocument/2006/relationships/image" Target="../media/image82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6.wmf"/><Relationship Id="rId3" Type="http://schemas.openxmlformats.org/officeDocument/2006/relationships/oleObject" Target="../embeddings/oleObject89.bin"/><Relationship Id="rId7" Type="http://schemas.openxmlformats.org/officeDocument/2006/relationships/oleObject" Target="../embeddings/oleObject91.bin"/><Relationship Id="rId12" Type="http://schemas.openxmlformats.org/officeDocument/2006/relationships/image" Target="../media/image88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85.wmf"/><Relationship Id="rId11" Type="http://schemas.openxmlformats.org/officeDocument/2006/relationships/oleObject" Target="../embeddings/oleObject93.bin"/><Relationship Id="rId5" Type="http://schemas.openxmlformats.org/officeDocument/2006/relationships/oleObject" Target="../embeddings/oleObject90.bin"/><Relationship Id="rId10" Type="http://schemas.openxmlformats.org/officeDocument/2006/relationships/image" Target="../media/image87.wmf"/><Relationship Id="rId4" Type="http://schemas.openxmlformats.org/officeDocument/2006/relationships/image" Target="../media/image84.wmf"/><Relationship Id="rId9" Type="http://schemas.openxmlformats.org/officeDocument/2006/relationships/oleObject" Target="../embeddings/oleObject92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1.wmf"/><Relationship Id="rId13" Type="http://schemas.openxmlformats.org/officeDocument/2006/relationships/oleObject" Target="../embeddings/oleObject99.bin"/><Relationship Id="rId3" Type="http://schemas.openxmlformats.org/officeDocument/2006/relationships/oleObject" Target="../embeddings/oleObject94.bin"/><Relationship Id="rId7" Type="http://schemas.openxmlformats.org/officeDocument/2006/relationships/oleObject" Target="../embeddings/oleObject96.bin"/><Relationship Id="rId12" Type="http://schemas.openxmlformats.org/officeDocument/2006/relationships/image" Target="../media/image93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4.wmf"/><Relationship Id="rId1" Type="http://schemas.openxmlformats.org/officeDocument/2006/relationships/vmlDrawing" Target="../drawings/vmlDrawing22.vml"/><Relationship Id="rId6" Type="http://schemas.openxmlformats.org/officeDocument/2006/relationships/image" Target="../media/image90.wmf"/><Relationship Id="rId11" Type="http://schemas.openxmlformats.org/officeDocument/2006/relationships/oleObject" Target="../embeddings/oleObject98.bin"/><Relationship Id="rId5" Type="http://schemas.openxmlformats.org/officeDocument/2006/relationships/oleObject" Target="../embeddings/oleObject95.bin"/><Relationship Id="rId15" Type="http://schemas.openxmlformats.org/officeDocument/2006/relationships/oleObject" Target="../embeddings/oleObject100.bin"/><Relationship Id="rId10" Type="http://schemas.openxmlformats.org/officeDocument/2006/relationships/image" Target="../media/image92.wmf"/><Relationship Id="rId4" Type="http://schemas.openxmlformats.org/officeDocument/2006/relationships/image" Target="../media/image89.wmf"/><Relationship Id="rId9" Type="http://schemas.openxmlformats.org/officeDocument/2006/relationships/oleObject" Target="../embeddings/oleObject97.bin"/><Relationship Id="rId14" Type="http://schemas.openxmlformats.org/officeDocument/2006/relationships/image" Target="../media/image88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6.wmf"/><Relationship Id="rId13" Type="http://schemas.openxmlformats.org/officeDocument/2006/relationships/oleObject" Target="../embeddings/oleObject105.bin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102.bin"/><Relationship Id="rId12" Type="http://schemas.openxmlformats.org/officeDocument/2006/relationships/image" Target="../media/image9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95.wmf"/><Relationship Id="rId11" Type="http://schemas.openxmlformats.org/officeDocument/2006/relationships/oleObject" Target="../embeddings/oleObject104.bin"/><Relationship Id="rId5" Type="http://schemas.openxmlformats.org/officeDocument/2006/relationships/oleObject" Target="../embeddings/oleObject101.bin"/><Relationship Id="rId10" Type="http://schemas.openxmlformats.org/officeDocument/2006/relationships/image" Target="../media/image97.wmf"/><Relationship Id="rId4" Type="http://schemas.openxmlformats.org/officeDocument/2006/relationships/chart" Target="../charts/chart3.xml"/><Relationship Id="rId9" Type="http://schemas.openxmlformats.org/officeDocument/2006/relationships/oleObject" Target="../embeddings/oleObject103.bin"/><Relationship Id="rId14" Type="http://schemas.openxmlformats.org/officeDocument/2006/relationships/image" Target="../media/image99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wmf"/><Relationship Id="rId3" Type="http://schemas.openxmlformats.org/officeDocument/2006/relationships/image" Target="../media/image104.jpg"/><Relationship Id="rId7" Type="http://schemas.openxmlformats.org/officeDocument/2006/relationships/oleObject" Target="../embeddings/oleObject107.bin"/><Relationship Id="rId12" Type="http://schemas.openxmlformats.org/officeDocument/2006/relationships/image" Target="../media/image103.wm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24.vml"/><Relationship Id="rId6" Type="http://schemas.openxmlformats.org/officeDocument/2006/relationships/image" Target="../media/image100.wmf"/><Relationship Id="rId11" Type="http://schemas.openxmlformats.org/officeDocument/2006/relationships/oleObject" Target="../embeddings/oleObject109.bin"/><Relationship Id="rId5" Type="http://schemas.openxmlformats.org/officeDocument/2006/relationships/oleObject" Target="../embeddings/oleObject106.bin"/><Relationship Id="rId10" Type="http://schemas.openxmlformats.org/officeDocument/2006/relationships/image" Target="../media/image102.wmf"/><Relationship Id="rId4" Type="http://schemas.openxmlformats.org/officeDocument/2006/relationships/image" Target="../media/image105.jpg"/><Relationship Id="rId9" Type="http://schemas.openxmlformats.org/officeDocument/2006/relationships/oleObject" Target="../embeddings/oleObject108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06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9.wmf"/><Relationship Id="rId13" Type="http://schemas.openxmlformats.org/officeDocument/2006/relationships/oleObject" Target="../embeddings/oleObject115.bin"/><Relationship Id="rId3" Type="http://schemas.openxmlformats.org/officeDocument/2006/relationships/oleObject" Target="../embeddings/oleObject110.bin"/><Relationship Id="rId7" Type="http://schemas.openxmlformats.org/officeDocument/2006/relationships/oleObject" Target="../embeddings/oleObject112.bin"/><Relationship Id="rId12" Type="http://schemas.openxmlformats.org/officeDocument/2006/relationships/image" Target="../media/image1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6" Type="http://schemas.openxmlformats.org/officeDocument/2006/relationships/image" Target="../media/image108.wmf"/><Relationship Id="rId11" Type="http://schemas.openxmlformats.org/officeDocument/2006/relationships/oleObject" Target="../embeddings/oleObject114.bin"/><Relationship Id="rId5" Type="http://schemas.openxmlformats.org/officeDocument/2006/relationships/oleObject" Target="../embeddings/oleObject111.bin"/><Relationship Id="rId10" Type="http://schemas.openxmlformats.org/officeDocument/2006/relationships/image" Target="../media/image110.wmf"/><Relationship Id="rId4" Type="http://schemas.openxmlformats.org/officeDocument/2006/relationships/image" Target="../media/image107.wmf"/><Relationship Id="rId9" Type="http://schemas.openxmlformats.org/officeDocument/2006/relationships/oleObject" Target="../embeddings/oleObject113.bin"/><Relationship Id="rId14" Type="http://schemas.openxmlformats.org/officeDocument/2006/relationships/image" Target="../media/image112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13" Type="http://schemas.openxmlformats.org/officeDocument/2006/relationships/image" Target="../media/image10.wmf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7.wmf"/><Relationship Id="rId12" Type="http://schemas.openxmlformats.org/officeDocument/2006/relationships/oleObject" Target="../embeddings/oleObject10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6.bin"/><Relationship Id="rId9" Type="http://schemas.openxmlformats.org/officeDocument/2006/relationships/image" Target="../media/image8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4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6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23.bin"/><Relationship Id="rId18" Type="http://schemas.openxmlformats.org/officeDocument/2006/relationships/image" Target="../media/image26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3.wmf"/><Relationship Id="rId17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5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22.bin"/><Relationship Id="rId5" Type="http://schemas.openxmlformats.org/officeDocument/2006/relationships/oleObject" Target="../embeddings/oleObject19.bin"/><Relationship Id="rId15" Type="http://schemas.openxmlformats.org/officeDocument/2006/relationships/oleObject" Target="../embeddings/oleObject24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1.bin"/><Relationship Id="rId14" Type="http://schemas.openxmlformats.org/officeDocument/2006/relationships/image" Target="../media/image24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13" Type="http://schemas.openxmlformats.org/officeDocument/2006/relationships/oleObject" Target="../embeddings/oleObject31.bin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19.wm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7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29.bin"/><Relationship Id="rId14" Type="http://schemas.openxmlformats.org/officeDocument/2006/relationships/image" Target="../media/image2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366781" y="3116265"/>
            <a:ext cx="8472419" cy="830263"/>
            <a:chOff x="58" y="2142"/>
            <a:chExt cx="5164" cy="523"/>
          </a:xfrm>
        </p:grpSpPr>
        <p:sp>
          <p:nvSpPr>
            <p:cNvPr id="9223" name="Text Box 10"/>
            <p:cNvSpPr txBox="1">
              <a:spLocks noChangeArrowheads="1"/>
            </p:cNvSpPr>
            <p:nvPr/>
          </p:nvSpPr>
          <p:spPr bwMode="auto">
            <a:xfrm>
              <a:off x="58" y="2142"/>
              <a:ext cx="2601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 algn="r"/>
              <a:r>
                <a:rPr lang="en-GB" altLang="zh-TW" sz="2400" dirty="0"/>
                <a:t>Rate of </a:t>
              </a:r>
              <a:r>
                <a:rPr lang="en-GB" altLang="zh-TW" sz="2400" dirty="0" smtClean="0"/>
                <a:t>generation of reactant A in reactor due to </a:t>
              </a:r>
              <a:r>
                <a:rPr lang="en-GB" altLang="zh-TW" sz="2400" dirty="0" err="1" smtClean="0"/>
                <a:t>rxn</a:t>
              </a:r>
              <a:endParaRPr lang="en-GB" altLang="zh-TW" sz="2400" dirty="0"/>
            </a:p>
          </p:txBody>
        </p:sp>
        <p:sp>
          <p:nvSpPr>
            <p:cNvPr id="9224" name="Text Box 11"/>
            <p:cNvSpPr txBox="1">
              <a:spLocks noChangeArrowheads="1"/>
            </p:cNvSpPr>
            <p:nvPr/>
          </p:nvSpPr>
          <p:spPr bwMode="auto">
            <a:xfrm>
              <a:off x="2860" y="2142"/>
              <a:ext cx="2362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GB" altLang="zh-TW" sz="2400" dirty="0"/>
                <a:t>Rate of </a:t>
              </a:r>
              <a:r>
                <a:rPr lang="en-GB" altLang="zh-TW" sz="2400" dirty="0" smtClean="0"/>
                <a:t>accumulation of</a:t>
              </a:r>
            </a:p>
            <a:p>
              <a:r>
                <a:rPr lang="en-GB" altLang="zh-TW" sz="2400" dirty="0" smtClean="0"/>
                <a:t>reactant A in reactor </a:t>
              </a:r>
            </a:p>
          </p:txBody>
        </p:sp>
        <p:sp>
          <p:nvSpPr>
            <p:cNvPr id="9225" name="Text Box 12"/>
            <p:cNvSpPr txBox="1">
              <a:spLocks noChangeArrowheads="1"/>
            </p:cNvSpPr>
            <p:nvPr/>
          </p:nvSpPr>
          <p:spPr bwMode="auto">
            <a:xfrm>
              <a:off x="2651" y="2273"/>
              <a:ext cx="25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en-GB" altLang="en-US" sz="2400" dirty="0"/>
                <a:t>=</a:t>
              </a:r>
            </a:p>
          </p:txBody>
        </p:sp>
        <p:sp>
          <p:nvSpPr>
            <p:cNvPr id="9226" name="Text Box 13"/>
            <p:cNvSpPr txBox="1">
              <a:spLocks noChangeArrowheads="1"/>
            </p:cNvSpPr>
            <p:nvPr/>
          </p:nvSpPr>
          <p:spPr bwMode="auto">
            <a:xfrm>
              <a:off x="2928" y="2258"/>
              <a:ext cx="12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GB" altLang="en-US" sz="2400"/>
            </a:p>
          </p:txBody>
        </p:sp>
      </p:grpSp>
      <p:sp>
        <p:nvSpPr>
          <p:cNvPr id="9220" name="Rectangle 21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GB" altLang="zh-TW" dirty="0" smtClean="0">
                <a:solidFill>
                  <a:schemeClr val="tx1"/>
                </a:solidFill>
              </a:rPr>
              <a:t>Review: Batch Reactor Basic Molar Balance</a:t>
            </a:r>
            <a:endParaRPr lang="zh-TW" altLang="en-GB" dirty="0" smtClean="0">
              <a:solidFill>
                <a:schemeClr val="tx1"/>
              </a:solidFill>
            </a:endParaRPr>
          </a:p>
        </p:txBody>
      </p:sp>
      <p:sp>
        <p:nvSpPr>
          <p:cNvPr id="9221" name="Rectangle 2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81000" y="1219200"/>
            <a:ext cx="8382000" cy="1905000"/>
          </a:xfrm>
        </p:spPr>
        <p:txBody>
          <a:bodyPr>
            <a:normAutofit/>
          </a:bodyPr>
          <a:lstStyle/>
          <a:p>
            <a:r>
              <a:rPr lang="en-GB" altLang="zh-TW" sz="2400" dirty="0" smtClean="0"/>
              <a:t>No material enters or leaves the reactor</a:t>
            </a:r>
          </a:p>
          <a:p>
            <a:r>
              <a:rPr lang="en-GB" altLang="zh-TW" sz="2400" dirty="0" smtClean="0"/>
              <a:t>In ideal reactor, composition and temperature are spatially uniform (i.e. perfect mixing)</a:t>
            </a:r>
          </a:p>
          <a:p>
            <a:r>
              <a:rPr lang="en-GB" altLang="zh-TW" sz="2400" dirty="0" smtClean="0"/>
              <a:t>No flow in or out of reactor. F</a:t>
            </a:r>
            <a:r>
              <a:rPr lang="en-GB" altLang="zh-TW" sz="2400" baseline="-25000" dirty="0" smtClean="0"/>
              <a:t>j0</a:t>
            </a:r>
            <a:r>
              <a:rPr lang="en-GB" altLang="zh-TW" sz="2400" dirty="0" smtClean="0"/>
              <a:t> and </a:t>
            </a:r>
            <a:r>
              <a:rPr lang="en-GB" altLang="zh-TW" sz="2400" dirty="0" err="1" smtClean="0"/>
              <a:t>F</a:t>
            </a:r>
            <a:r>
              <a:rPr lang="en-GB" altLang="zh-TW" sz="2400" baseline="-25000" dirty="0" err="1" smtClean="0"/>
              <a:t>j</a:t>
            </a:r>
            <a:r>
              <a:rPr lang="en-GB" altLang="zh-TW" sz="2400" dirty="0" smtClean="0"/>
              <a:t> = 0.</a:t>
            </a:r>
          </a:p>
          <a:p>
            <a:endParaRPr lang="zh-TW" altLang="en-GB" sz="2400" dirty="0" smtClean="0"/>
          </a:p>
        </p:txBody>
      </p:sp>
      <p:sp>
        <p:nvSpPr>
          <p:cNvPr id="9222" name="Rectangle 24"/>
          <p:cNvSpPr>
            <a:spLocks noChangeArrowheads="1"/>
          </p:cNvSpPr>
          <p:nvPr/>
        </p:nvSpPr>
        <p:spPr bwMode="auto">
          <a:xfrm>
            <a:off x="367145" y="3048000"/>
            <a:ext cx="8014855" cy="863600"/>
          </a:xfrm>
          <a:prstGeom prst="rect">
            <a:avLst/>
          </a:prstGeom>
          <a:noFill/>
          <a:ln w="19050">
            <a:solidFill>
              <a:srgbClr val="7030A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1136029"/>
              </p:ext>
            </p:extLst>
          </p:nvPr>
        </p:nvGraphicFramePr>
        <p:xfrm>
          <a:off x="3700463" y="4159250"/>
          <a:ext cx="1795462" cy="998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0" name="Equation" r:id="rId4" imgW="1434960" imgH="825480" progId="Equation.3">
                  <p:embed/>
                </p:oleObj>
              </mc:Choice>
              <mc:Fallback>
                <p:oleObj name="Equation" r:id="rId4" imgW="1434960" imgH="825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0463" y="4159250"/>
                        <a:ext cx="1795462" cy="998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5" name="Group 14"/>
          <p:cNvGrpSpPr/>
          <p:nvPr/>
        </p:nvGrpSpPr>
        <p:grpSpPr>
          <a:xfrm>
            <a:off x="3671083" y="4114800"/>
            <a:ext cx="4787117" cy="990600"/>
            <a:chOff x="3505200" y="3255962"/>
            <a:chExt cx="4787117" cy="990600"/>
          </a:xfrm>
        </p:grpSpPr>
        <p:sp>
          <p:nvSpPr>
            <p:cNvPr id="16" name="Rectangle 15"/>
            <p:cNvSpPr/>
            <p:nvPr/>
          </p:nvSpPr>
          <p:spPr>
            <a:xfrm>
              <a:off x="3505200" y="3255962"/>
              <a:ext cx="1828800" cy="990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486400" y="3364820"/>
              <a:ext cx="280591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rgbClr val="7030A0"/>
                  </a:solidFill>
                </a:rPr>
                <a:t>Batch Reactor Design Equation</a:t>
              </a:r>
              <a:endParaRPr lang="en-US" sz="2400" dirty="0">
                <a:solidFill>
                  <a:srgbClr val="7030A0"/>
                </a:solidFill>
              </a:endParaRPr>
            </a:p>
          </p:txBody>
        </p:sp>
      </p:grpSp>
      <p:graphicFrame>
        <p:nvGraphicFramePr>
          <p:cNvPr id="1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4101144"/>
              </p:ext>
            </p:extLst>
          </p:nvPr>
        </p:nvGraphicFramePr>
        <p:xfrm>
          <a:off x="3902075" y="5410200"/>
          <a:ext cx="1431925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1" name="Equation" r:id="rId6" imgW="1143000" imgH="660240" progId="Equation.3">
                  <p:embed/>
                </p:oleObj>
              </mc:Choice>
              <mc:Fallback>
                <p:oleObj name="Equation" r:id="rId6" imgW="1143000" imgH="660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2075" y="5410200"/>
                        <a:ext cx="1431925" cy="796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9" name="Group 18"/>
          <p:cNvGrpSpPr/>
          <p:nvPr/>
        </p:nvGrpSpPr>
        <p:grpSpPr>
          <a:xfrm>
            <a:off x="3875316" y="5257800"/>
            <a:ext cx="4659084" cy="990600"/>
            <a:chOff x="2198916" y="5715000"/>
            <a:chExt cx="4659084" cy="990600"/>
          </a:xfrm>
        </p:grpSpPr>
        <p:sp>
          <p:nvSpPr>
            <p:cNvPr id="20" name="Rectangle 19"/>
            <p:cNvSpPr/>
            <p:nvPr/>
          </p:nvSpPr>
          <p:spPr>
            <a:xfrm>
              <a:off x="2198916" y="5715000"/>
              <a:ext cx="1447800" cy="990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733800" y="5812970"/>
              <a:ext cx="3124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rgbClr val="7030A0"/>
                  </a:solidFill>
                </a:rPr>
                <a:t>Ideal Batch Reactor Design Equation</a:t>
              </a:r>
              <a:endParaRPr lang="en-US" sz="2400" dirty="0">
                <a:solidFill>
                  <a:srgbClr val="7030A0"/>
                </a:solidFill>
              </a:endParaRP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367145" y="5239662"/>
            <a:ext cx="3429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/>
              <a:t>Ideal (perfectly mixed) reactor: </a:t>
            </a:r>
            <a:r>
              <a:rPr lang="en-US" sz="2000" b="1" dirty="0" smtClean="0">
                <a:solidFill>
                  <a:srgbClr val="339933"/>
                </a:solidFill>
              </a:rPr>
              <a:t>spatially</a:t>
            </a:r>
            <a:r>
              <a:rPr lang="en-US" sz="2000" dirty="0" smtClean="0"/>
              <a:t> uniform temp, </a:t>
            </a:r>
            <a:r>
              <a:rPr lang="en-US" sz="2000" dirty="0" err="1" smtClean="0"/>
              <a:t>conc</a:t>
            </a:r>
            <a:r>
              <a:rPr lang="en-US" sz="2000" dirty="0" smtClean="0"/>
              <a:t>, &amp;  reaction rate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10377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Batch Reactor Design Equation with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j</a:t>
            </a: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4996926"/>
              </p:ext>
            </p:extLst>
          </p:nvPr>
        </p:nvGraphicFramePr>
        <p:xfrm>
          <a:off x="3702050" y="1771998"/>
          <a:ext cx="3308350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100" name="Equation" r:id="rId3" imgW="3276360" imgH="380880" progId="Equation.3">
                  <p:embed/>
                </p:oleObj>
              </mc:Choice>
              <mc:Fallback>
                <p:oleObj name="Equation" r:id="rId3" imgW="3276360" imgH="3808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2050" y="1771998"/>
                        <a:ext cx="3308350" cy="384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868487" y="1764030"/>
            <a:ext cx="16901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In terms of A:</a:t>
            </a:r>
          </a:p>
        </p:txBody>
      </p:sp>
      <p:graphicFrame>
        <p:nvGraphicFramePr>
          <p:cNvPr id="1638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4571632"/>
              </p:ext>
            </p:extLst>
          </p:nvPr>
        </p:nvGraphicFramePr>
        <p:xfrm>
          <a:off x="4738688" y="2354640"/>
          <a:ext cx="1544637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101" name="Equation" r:id="rId5" imgW="1485720" imgH="723600" progId="Equation.3">
                  <p:embed/>
                </p:oleObj>
              </mc:Choice>
              <mc:Fallback>
                <p:oleObj name="Equation" r:id="rId5" imgW="1485720" imgH="7236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8688" y="2354640"/>
                        <a:ext cx="1544637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209800" y="2364234"/>
            <a:ext cx="2438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/>
              <a:t>Ideal Batch Reactor Design </a:t>
            </a:r>
            <a:r>
              <a:rPr lang="en-US" sz="2000" dirty="0" err="1" smtClean="0"/>
              <a:t>Eq</a:t>
            </a:r>
            <a:r>
              <a:rPr lang="en-US" sz="2000" dirty="0" smtClean="0"/>
              <a:t>:</a:t>
            </a:r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114300" y="3124200"/>
            <a:ext cx="891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Want to determine how long to leave reactants in reactor to achieve a desired value for the conversion</a:t>
            </a:r>
          </a:p>
        </p:txBody>
      </p:sp>
      <p:graphicFrame>
        <p:nvGraphicFramePr>
          <p:cNvPr id="1639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7356279"/>
              </p:ext>
            </p:extLst>
          </p:nvPr>
        </p:nvGraphicFramePr>
        <p:xfrm>
          <a:off x="639233" y="3922713"/>
          <a:ext cx="4241800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102" name="Equation" r:id="rId7" imgW="4241520" imgH="723600" progId="Equation.3">
                  <p:embed/>
                </p:oleObj>
              </mc:Choice>
              <mc:Fallback>
                <p:oleObj name="Equation" r:id="rId7" imgW="4241520" imgH="7236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233" y="3922713"/>
                        <a:ext cx="4241800" cy="722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8435893"/>
              </p:ext>
            </p:extLst>
          </p:nvPr>
        </p:nvGraphicFramePr>
        <p:xfrm>
          <a:off x="5411788" y="3886200"/>
          <a:ext cx="3200400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103" name="Equation" r:id="rId9" imgW="3200400" imgH="723600" progId="Equation.3">
                  <p:embed/>
                </p:oleObj>
              </mc:Choice>
              <mc:Fallback>
                <p:oleObj name="Equation" r:id="rId9" imgW="3200400" imgH="7236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1788" y="3886200"/>
                        <a:ext cx="3200400" cy="722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0688029"/>
              </p:ext>
            </p:extLst>
          </p:nvPr>
        </p:nvGraphicFramePr>
        <p:xfrm>
          <a:off x="419100" y="4800600"/>
          <a:ext cx="2984500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104" name="Equation" r:id="rId11" imgW="2984400" imgH="723600" progId="Equation.3">
                  <p:embed/>
                </p:oleObj>
              </mc:Choice>
              <mc:Fallback>
                <p:oleObj name="Equation" r:id="rId11" imgW="2984400" imgH="7236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" y="4800600"/>
                        <a:ext cx="2984500" cy="722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3489960" y="4953000"/>
            <a:ext cx="48125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Arial"/>
                <a:cs typeface="Arial"/>
              </a:rPr>
              <a:t>←</a:t>
            </a:r>
            <a:r>
              <a:rPr lang="en-US" sz="2000" dirty="0" smtClean="0"/>
              <a:t>Substitute into batch reactor design </a:t>
            </a:r>
            <a:r>
              <a:rPr lang="en-US" sz="2000" dirty="0" err="1" smtClean="0"/>
              <a:t>eq</a:t>
            </a:r>
            <a:endParaRPr lang="en-US" sz="2000" dirty="0" smtClean="0"/>
          </a:p>
        </p:txBody>
      </p:sp>
      <p:graphicFrame>
        <p:nvGraphicFramePr>
          <p:cNvPr id="1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5590135"/>
              </p:ext>
            </p:extLst>
          </p:nvPr>
        </p:nvGraphicFramePr>
        <p:xfrm>
          <a:off x="3124200" y="5619750"/>
          <a:ext cx="2335212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105" name="Equation" r:id="rId13" imgW="2247840" imgH="723600" progId="Equation.3">
                  <p:embed/>
                </p:oleObj>
              </mc:Choice>
              <mc:Fallback>
                <p:oleObj name="Equation" r:id="rId13" imgW="2247840" imgH="7236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5619750"/>
                        <a:ext cx="2335212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533400" y="5711964"/>
            <a:ext cx="2438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/>
              <a:t>Ideal Batch Reactor Design </a:t>
            </a:r>
            <a:r>
              <a:rPr lang="en-US" sz="2000" dirty="0" err="1" smtClean="0"/>
              <a:t>Eq</a:t>
            </a:r>
            <a:r>
              <a:rPr lang="en-US" sz="2000" dirty="0" smtClean="0"/>
              <a:t> with </a:t>
            </a:r>
            <a:r>
              <a:rPr lang="en-US" sz="2000" dirty="0" err="1" smtClean="0"/>
              <a:t>X</a:t>
            </a:r>
            <a:r>
              <a:rPr lang="en-US" sz="2000" baseline="-25000" dirty="0" err="1" smtClean="0"/>
              <a:t>j</a:t>
            </a:r>
            <a:r>
              <a:rPr lang="en-US" sz="2000" dirty="0" smtClean="0"/>
              <a:t>:</a:t>
            </a:r>
            <a:endParaRPr lang="en-US" sz="2000" dirty="0"/>
          </a:p>
        </p:txBody>
      </p:sp>
      <p:sp>
        <p:nvSpPr>
          <p:cNvPr id="18" name="Rectangle 17"/>
          <p:cNvSpPr/>
          <p:nvPr/>
        </p:nvSpPr>
        <p:spPr>
          <a:xfrm>
            <a:off x="2971800" y="5562600"/>
            <a:ext cx="2590800" cy="929640"/>
          </a:xfrm>
          <a:prstGeom prst="rect">
            <a:avLst/>
          </a:prstGeom>
          <a:noFill/>
          <a:ln w="19050" cmpd="thickThin">
            <a:solidFill>
              <a:srgbClr val="FF0000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639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9404266"/>
              </p:ext>
            </p:extLst>
          </p:nvPr>
        </p:nvGraphicFramePr>
        <p:xfrm>
          <a:off x="5638800" y="5562600"/>
          <a:ext cx="2717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106" name="Equation" r:id="rId15" imgW="2616120" imgH="914400" progId="Equation.3">
                  <p:embed/>
                </p:oleObj>
              </mc:Choice>
              <mc:Fallback>
                <p:oleObj name="Equation" r:id="rId15" imgW="2616120" imgH="91440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5562600"/>
                        <a:ext cx="27178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9"/>
          <p:cNvSpPr/>
          <p:nvPr/>
        </p:nvSpPr>
        <p:spPr>
          <a:xfrm>
            <a:off x="6019800" y="5486400"/>
            <a:ext cx="2438400" cy="990600"/>
          </a:xfrm>
          <a:prstGeom prst="rect">
            <a:avLst/>
          </a:prstGeom>
          <a:noFill/>
          <a:ln w="19050" cmpd="thickThin">
            <a:solidFill>
              <a:srgbClr val="FF0000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639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9451635"/>
              </p:ext>
            </p:extLst>
          </p:nvPr>
        </p:nvGraphicFramePr>
        <p:xfrm>
          <a:off x="1498600" y="948690"/>
          <a:ext cx="31496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107" name="Equation" r:id="rId17" imgW="3149280" imgH="723600" progId="Equation.3">
                  <p:embed/>
                </p:oleObj>
              </mc:Choice>
              <mc:Fallback>
                <p:oleObj name="Equation" r:id="rId17" imgW="3149280" imgH="72360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8600" y="948690"/>
                        <a:ext cx="3149600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9044783"/>
              </p:ext>
            </p:extLst>
          </p:nvPr>
        </p:nvGraphicFramePr>
        <p:xfrm>
          <a:off x="5105400" y="1007427"/>
          <a:ext cx="2532063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108" name="Equation" r:id="rId19" imgW="2819160" imgH="672840" progId="Equation.3">
                  <p:embed/>
                </p:oleObj>
              </mc:Choice>
              <mc:Fallback>
                <p:oleObj name="Equation" r:id="rId19" imgW="2819160" imgH="67284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1007427"/>
                        <a:ext cx="2532063" cy="604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20"/>
          <p:cNvSpPr/>
          <p:nvPr/>
        </p:nvSpPr>
        <p:spPr>
          <a:xfrm>
            <a:off x="2895600" y="3409890"/>
            <a:ext cx="6248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00CC"/>
                </a:solidFill>
                <a:cs typeface="Arial"/>
              </a:rPr>
              <a:t>→ take derivative of “N</a:t>
            </a:r>
            <a:r>
              <a:rPr lang="en-US" sz="2000" baseline="-25000" dirty="0" smtClean="0">
                <a:solidFill>
                  <a:srgbClr val="0000CC"/>
                </a:solidFill>
                <a:cs typeface="Arial"/>
              </a:rPr>
              <a:t>A</a:t>
            </a:r>
            <a:r>
              <a:rPr lang="en-US" sz="2000" dirty="0" smtClean="0">
                <a:solidFill>
                  <a:srgbClr val="0000CC"/>
                </a:solidFill>
                <a:cs typeface="Arial"/>
              </a:rPr>
              <a:t>” equation w/ respect to time</a:t>
            </a:r>
            <a:endParaRPr lang="en-US" sz="2000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/>
      <p:bldP spid="18" grpId="0" animBg="1"/>
      <p:bldP spid="20" grpId="0" animBg="1"/>
      <p:bldP spid="21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Flow and Conversion</a:t>
            </a:r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4939643"/>
              </p:ext>
            </p:extLst>
          </p:nvPr>
        </p:nvGraphicFramePr>
        <p:xfrm>
          <a:off x="2914650" y="2895600"/>
          <a:ext cx="4460875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878" name="Equation" r:id="rId3" imgW="3695400" imgH="380880" progId="Equation.3">
                  <p:embed/>
                </p:oleObj>
              </mc:Choice>
              <mc:Fallback>
                <p:oleObj name="Equation" r:id="rId3" imgW="3695400" imgH="3808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4650" y="2895600"/>
                        <a:ext cx="4460875" cy="458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3"/>
          <p:cNvGrpSpPr/>
          <p:nvPr/>
        </p:nvGrpSpPr>
        <p:grpSpPr>
          <a:xfrm>
            <a:off x="762000" y="3449776"/>
            <a:ext cx="7772400" cy="1015663"/>
            <a:chOff x="722154" y="3539490"/>
            <a:chExt cx="7772400" cy="1015663"/>
          </a:xfrm>
        </p:grpSpPr>
        <p:sp>
          <p:nvSpPr>
            <p:cNvPr id="5" name="TextBox 4"/>
            <p:cNvSpPr txBox="1"/>
            <p:nvPr/>
          </p:nvSpPr>
          <p:spPr>
            <a:xfrm>
              <a:off x="722154" y="3693378"/>
              <a:ext cx="270684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000" dirty="0" smtClean="0">
                  <a:solidFill>
                    <a:srgbClr val="0000CC"/>
                  </a:solidFill>
                </a:rPr>
                <a:t>Molar flow rate that A leaves the reactor</a:t>
              </a:r>
              <a:endParaRPr lang="en-US" sz="2000" dirty="0">
                <a:solidFill>
                  <a:srgbClr val="0000CC"/>
                </a:solidFill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468657" y="3847266"/>
              <a:ext cx="33374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0000CC"/>
                  </a:solidFill>
                </a:rPr>
                <a:t>=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770154" y="3539490"/>
              <a:ext cx="16764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0000CC"/>
                  </a:solidFill>
                </a:rPr>
                <a:t>Molar flow rate A is fed to reactor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464096" y="3816489"/>
              <a:ext cx="2872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0000CC"/>
                  </a:solidFill>
                </a:rPr>
                <a:t>-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694876" y="3691890"/>
              <a:ext cx="279967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0000CC"/>
                  </a:solidFill>
                </a:rPr>
                <a:t>Molar rate A is consumed in reactor</a:t>
              </a:r>
            </a:p>
          </p:txBody>
        </p:sp>
      </p:grpSp>
      <p:graphicFrame>
        <p:nvGraphicFramePr>
          <p:cNvPr id="174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2322256"/>
              </p:ext>
            </p:extLst>
          </p:nvPr>
        </p:nvGraphicFramePr>
        <p:xfrm>
          <a:off x="973667" y="956310"/>
          <a:ext cx="31496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879" name="Equation" r:id="rId5" imgW="3149280" imgH="723600" progId="Equation.3">
                  <p:embed/>
                </p:oleObj>
              </mc:Choice>
              <mc:Fallback>
                <p:oleObj name="Equation" r:id="rId5" imgW="3149280" imgH="7236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3667" y="956310"/>
                        <a:ext cx="3149600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2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3613576"/>
              </p:ext>
            </p:extLst>
          </p:nvPr>
        </p:nvGraphicFramePr>
        <p:xfrm>
          <a:off x="5096934" y="956310"/>
          <a:ext cx="30734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880" name="Equation" r:id="rId7" imgW="3073320" imgH="723600" progId="Equation.3">
                  <p:embed/>
                </p:oleObj>
              </mc:Choice>
              <mc:Fallback>
                <p:oleObj name="Equation" r:id="rId7" imgW="3073320" imgH="7236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6934" y="956310"/>
                        <a:ext cx="3073400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00361" y="2012692"/>
            <a:ext cx="132600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b="1" dirty="0" smtClean="0">
                <a:solidFill>
                  <a:srgbClr val="008000"/>
                </a:solidFill>
              </a:rPr>
              <a:t>FLOW </a:t>
            </a:r>
          </a:p>
          <a:p>
            <a:pPr algn="r"/>
            <a:r>
              <a:rPr lang="en-US" sz="2000" b="1" dirty="0" smtClean="0">
                <a:solidFill>
                  <a:srgbClr val="008000"/>
                </a:solidFill>
              </a:rPr>
              <a:t>SYSTEM:</a:t>
            </a:r>
            <a:endParaRPr lang="en-US" sz="2000" b="1" dirty="0">
              <a:solidFill>
                <a:srgbClr val="008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435714" y="1845647"/>
            <a:ext cx="770828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For a given flow rate, the larger the reactor, the more time it takes the reactant to pass through the reactor, the more time to react</a:t>
            </a:r>
          </a:p>
          <a:p>
            <a:r>
              <a:rPr lang="en-US" sz="2000" dirty="0" smtClean="0">
                <a:latin typeface="Cambria Math"/>
                <a:ea typeface="Cambria Math"/>
              </a:rPr>
              <a:t>∴ </a:t>
            </a:r>
            <a:r>
              <a:rPr lang="en-US" sz="2000" dirty="0" smtClean="0">
                <a:ea typeface="Cambria Math"/>
              </a:rPr>
              <a:t>Conversion (</a:t>
            </a:r>
            <a:r>
              <a:rPr lang="en-US" sz="2000" dirty="0" err="1" smtClean="0">
                <a:ea typeface="Cambria Math"/>
              </a:rPr>
              <a:t>X</a:t>
            </a:r>
            <a:r>
              <a:rPr lang="en-US" sz="2000" baseline="-25000" dirty="0" err="1" smtClean="0">
                <a:ea typeface="Cambria Math"/>
              </a:rPr>
              <a:t>j</a:t>
            </a:r>
            <a:r>
              <a:rPr lang="en-US" sz="2000" dirty="0" smtClean="0">
                <a:ea typeface="Cambria Math"/>
              </a:rPr>
              <a:t>) is a function of reactor volume (V)</a:t>
            </a:r>
            <a:endParaRPr lang="en-US" sz="2000" dirty="0"/>
          </a:p>
        </p:txBody>
      </p:sp>
      <p:graphicFrame>
        <p:nvGraphicFramePr>
          <p:cNvPr id="174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470324"/>
              </p:ext>
            </p:extLst>
          </p:nvPr>
        </p:nvGraphicFramePr>
        <p:xfrm>
          <a:off x="3332163" y="4481513"/>
          <a:ext cx="2479675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881" name="Equation" r:id="rId9" imgW="2247840" imgH="380880" progId="Equation.3">
                  <p:embed/>
                </p:oleObj>
              </mc:Choice>
              <mc:Fallback>
                <p:oleObj name="Equation" r:id="rId9" imgW="2247840" imgH="3808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2163" y="4481513"/>
                        <a:ext cx="2479675" cy="420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9751126"/>
              </p:ext>
            </p:extLst>
          </p:nvPr>
        </p:nvGraphicFramePr>
        <p:xfrm>
          <a:off x="2449513" y="5111750"/>
          <a:ext cx="4287837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882" name="Equation" r:id="rId11" imgW="3886200" imgH="431640" progId="Equation.DSMT4">
                  <p:embed/>
                </p:oleObj>
              </mc:Choice>
              <mc:Fallback>
                <p:oleObj name="Equation" r:id="rId11" imgW="3886200" imgH="4316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9513" y="5111750"/>
                        <a:ext cx="4287837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4608935"/>
              </p:ext>
            </p:extLst>
          </p:nvPr>
        </p:nvGraphicFramePr>
        <p:xfrm>
          <a:off x="2571750" y="5588000"/>
          <a:ext cx="40005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883" name="Equation" r:id="rId13" imgW="4000320" imgH="965160" progId="Equation.DSMT4">
                  <p:embed/>
                </p:oleObj>
              </mc:Choice>
              <mc:Fallback>
                <p:oleObj name="Equation" r:id="rId13" imgW="4000320" imgH="965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0" y="5588000"/>
                        <a:ext cx="4000500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CSTR Design Equation &amp;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j</a:t>
            </a:r>
            <a:endParaRPr lang="en-US" dirty="0"/>
          </a:p>
        </p:txBody>
      </p:sp>
      <p:grpSp>
        <p:nvGrpSpPr>
          <p:cNvPr id="23" name="Group 22"/>
          <p:cNvGrpSpPr/>
          <p:nvPr/>
        </p:nvGrpSpPr>
        <p:grpSpPr>
          <a:xfrm>
            <a:off x="2481931" y="1066800"/>
            <a:ext cx="4180138" cy="850900"/>
            <a:chOff x="687455" y="1389202"/>
            <a:chExt cx="4180138" cy="850900"/>
          </a:xfrm>
        </p:grpSpPr>
        <p:graphicFrame>
          <p:nvGraphicFramePr>
            <p:cNvPr id="18435" name="Object 3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79421737"/>
                </p:ext>
              </p:extLst>
            </p:nvPr>
          </p:nvGraphicFramePr>
          <p:xfrm>
            <a:off x="3021330" y="1389202"/>
            <a:ext cx="1846263" cy="850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750" name="Equation" r:id="rId3" imgW="1841400" imgH="850680" progId="Equation.DSMT4">
                    <p:embed/>
                  </p:oleObj>
                </mc:Choice>
                <mc:Fallback>
                  <p:oleObj name="Equation" r:id="rId3" imgW="1841400" imgH="850680" progId="Equation.DSMT4">
                    <p:embed/>
                    <p:pic>
                      <p:nvPicPr>
                        <p:cNvPr id="0" name="Object 3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21330" y="1389202"/>
                          <a:ext cx="1846263" cy="8509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" name="TextBox 4"/>
            <p:cNvSpPr txBox="1"/>
            <p:nvPr/>
          </p:nvSpPr>
          <p:spPr>
            <a:xfrm>
              <a:off x="687455" y="1578114"/>
              <a:ext cx="235673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Ideal SS CSTR: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3124200" y="2057400"/>
            <a:ext cx="2895600" cy="1005840"/>
            <a:chOff x="3886200" y="2362200"/>
            <a:chExt cx="2895600" cy="1005840"/>
          </a:xfrm>
        </p:grpSpPr>
        <p:graphicFrame>
          <p:nvGraphicFramePr>
            <p:cNvPr id="18434" name="Object 2"/>
            <p:cNvGraphicFramePr>
              <a:graphicFrameLocks noChangeAspect="1"/>
            </p:cNvGraphicFramePr>
            <p:nvPr/>
          </p:nvGraphicFramePr>
          <p:xfrm>
            <a:off x="3994150" y="2895600"/>
            <a:ext cx="2787650" cy="3841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751" name="Equation" r:id="rId5" imgW="2755800" imgH="380880" progId="Equation.3">
                    <p:embed/>
                  </p:oleObj>
                </mc:Choice>
                <mc:Fallback>
                  <p:oleObj name="Equation" r:id="rId5" imgW="2755800" imgH="38088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94150" y="2895600"/>
                          <a:ext cx="2787650" cy="3841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" name="TextBox 5"/>
            <p:cNvSpPr txBox="1"/>
            <p:nvPr/>
          </p:nvSpPr>
          <p:spPr>
            <a:xfrm>
              <a:off x="3917950" y="2362200"/>
              <a:ext cx="238943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Substitute for F</a:t>
              </a:r>
              <a:r>
                <a:rPr lang="en-US" sz="2400" baseline="-25000" dirty="0" smtClean="0"/>
                <a:t>A</a:t>
              </a:r>
              <a:endParaRPr lang="en-US" sz="2400" dirty="0" smtClean="0"/>
            </a:p>
          </p:txBody>
        </p:sp>
        <p:cxnSp>
          <p:nvCxnSpPr>
            <p:cNvPr id="8" name="Straight Arrow Connector 7"/>
            <p:cNvCxnSpPr/>
            <p:nvPr/>
          </p:nvCxnSpPr>
          <p:spPr>
            <a:xfrm rot="5400000">
              <a:off x="3384074" y="2864326"/>
              <a:ext cx="1005840" cy="158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8436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1201521"/>
              </p:ext>
            </p:extLst>
          </p:nvPr>
        </p:nvGraphicFramePr>
        <p:xfrm>
          <a:off x="2743200" y="3467101"/>
          <a:ext cx="3743325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52" name="Equation" r:id="rId7" imgW="3733560" imgH="799920" progId="Equation.3">
                  <p:embed/>
                </p:oleObj>
              </mc:Choice>
              <mc:Fallback>
                <p:oleObj name="Equation" r:id="rId7" imgW="3733560" imgH="79992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467101"/>
                        <a:ext cx="3743325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rot="5400000" flipH="1" flipV="1">
            <a:off x="3459480" y="3368040"/>
            <a:ext cx="182880" cy="54864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 flipH="1" flipV="1">
            <a:off x="4282440" y="3368040"/>
            <a:ext cx="182880" cy="54864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437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5196204"/>
              </p:ext>
            </p:extLst>
          </p:nvPr>
        </p:nvGraphicFramePr>
        <p:xfrm>
          <a:off x="1880235" y="4450080"/>
          <a:ext cx="200025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53" name="Equation" r:id="rId9" imgW="1993680" imgH="799920" progId="Equation.3">
                  <p:embed/>
                </p:oleObj>
              </mc:Choice>
              <mc:Fallback>
                <p:oleObj name="Equation" r:id="rId9" imgW="1993680" imgH="79992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0235" y="4450080"/>
                        <a:ext cx="200025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2234565" y="4373880"/>
            <a:ext cx="1554480" cy="914400"/>
          </a:xfrm>
          <a:prstGeom prst="rect">
            <a:avLst/>
          </a:prstGeom>
          <a:noFill/>
          <a:ln w="19050" cmpd="thickThin">
            <a:solidFill>
              <a:srgbClr val="FF0000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3834765" y="4426803"/>
            <a:ext cx="342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7030A0"/>
                </a:solidFill>
              </a:rPr>
              <a:t>Ideal CSTR design </a:t>
            </a:r>
            <a:r>
              <a:rPr lang="en-US" sz="2400" b="1" dirty="0" err="1" smtClean="0">
                <a:solidFill>
                  <a:srgbClr val="7030A0"/>
                </a:solidFill>
              </a:rPr>
              <a:t>eq</a:t>
            </a:r>
            <a:r>
              <a:rPr lang="en-US" sz="2400" b="1" dirty="0" smtClean="0">
                <a:solidFill>
                  <a:srgbClr val="7030A0"/>
                </a:solidFill>
              </a:rPr>
              <a:t> in terms of X</a:t>
            </a:r>
            <a:r>
              <a:rPr lang="en-US" sz="2400" b="1" baseline="-25000" dirty="0" smtClean="0">
                <a:solidFill>
                  <a:srgbClr val="7030A0"/>
                </a:solidFill>
              </a:rPr>
              <a:t>A</a:t>
            </a:r>
            <a:endParaRPr lang="en-US" sz="2400" b="1" dirty="0" smtClean="0">
              <a:solidFill>
                <a:srgbClr val="7030A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23882" y="5638800"/>
            <a:ext cx="849623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V </a:t>
            </a:r>
            <a:r>
              <a:rPr lang="en-US" sz="2400" dirty="0" smtClean="0">
                <a:latin typeface="Arial"/>
                <a:cs typeface="Arial"/>
              </a:rPr>
              <a:t>≡ CSTR volume required to achieve a specified conversion</a:t>
            </a:r>
          </a:p>
          <a:p>
            <a:r>
              <a:rPr lang="en-US" sz="2400" dirty="0" smtClean="0">
                <a:latin typeface="Arial"/>
                <a:cs typeface="Arial"/>
              </a:rPr>
              <a:t>Note: X</a:t>
            </a:r>
            <a:r>
              <a:rPr lang="en-US" sz="2400" baseline="-25000" dirty="0" smtClean="0">
                <a:latin typeface="Arial"/>
                <a:cs typeface="Arial"/>
              </a:rPr>
              <a:t>A</a:t>
            </a:r>
            <a:r>
              <a:rPr lang="en-US" sz="2400" dirty="0" smtClean="0">
                <a:latin typeface="Arial"/>
                <a:cs typeface="Arial"/>
              </a:rPr>
              <a:t> and –</a:t>
            </a:r>
            <a:r>
              <a:rPr lang="en-US" sz="2400" dirty="0" err="1" smtClean="0">
                <a:latin typeface="Arial"/>
                <a:cs typeface="Arial"/>
              </a:rPr>
              <a:t>r</a:t>
            </a:r>
            <a:r>
              <a:rPr lang="en-US" sz="2400" baseline="-25000" dirty="0" err="1" smtClean="0">
                <a:latin typeface="Arial"/>
                <a:cs typeface="Arial"/>
              </a:rPr>
              <a:t>A</a:t>
            </a:r>
            <a:r>
              <a:rPr lang="en-US" sz="2400" dirty="0" smtClean="0">
                <a:latin typeface="Arial"/>
                <a:cs typeface="Arial"/>
              </a:rPr>
              <a:t> are evaluated at the exit of the CSTR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/>
      <p:bldP spid="2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PFR Design Equation &amp;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j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481931" y="1287462"/>
            <a:ext cx="21339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Ideal SS PRF:</a:t>
            </a:r>
          </a:p>
        </p:txBody>
      </p:sp>
      <p:graphicFrame>
        <p:nvGraphicFramePr>
          <p:cNvPr id="1843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2817732"/>
              </p:ext>
            </p:extLst>
          </p:nvPr>
        </p:nvGraphicFramePr>
        <p:xfrm>
          <a:off x="3200400" y="1936750"/>
          <a:ext cx="2787650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15" name="Equation" r:id="rId3" imgW="2755800" imgH="380880" progId="Equation.3">
                  <p:embed/>
                </p:oleObj>
              </mc:Choice>
              <mc:Fallback>
                <p:oleObj name="Equation" r:id="rId3" imgW="2755800" imgH="38088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1936750"/>
                        <a:ext cx="2787650" cy="384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7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0745403"/>
              </p:ext>
            </p:extLst>
          </p:nvPr>
        </p:nvGraphicFramePr>
        <p:xfrm>
          <a:off x="4583112" y="990600"/>
          <a:ext cx="1436688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16" name="Equation" r:id="rId5" imgW="1193760" imgH="723600" progId="Equation.3">
                  <p:embed/>
                </p:oleObj>
              </mc:Choice>
              <mc:Fallback>
                <p:oleObj name="Equation" r:id="rId5" imgW="1193760" imgH="723600" progId="Equation.3">
                  <p:embed/>
                  <p:pic>
                    <p:nvPicPr>
                      <p:cNvPr id="0" name="Object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3112" y="990600"/>
                        <a:ext cx="1436688" cy="869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114300" y="2362200"/>
            <a:ext cx="891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Want to determine the reactor volume required to achieve a desired amount of conversion</a:t>
            </a:r>
          </a:p>
        </p:txBody>
      </p:sp>
      <p:graphicFrame>
        <p:nvGraphicFramePr>
          <p:cNvPr id="2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5896497"/>
              </p:ext>
            </p:extLst>
          </p:nvPr>
        </p:nvGraphicFramePr>
        <p:xfrm>
          <a:off x="838200" y="3124200"/>
          <a:ext cx="3957637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17" name="Equation" r:id="rId7" imgW="3606480" imgH="609480" progId="Equation.3">
                  <p:embed/>
                </p:oleObj>
              </mc:Choice>
              <mc:Fallback>
                <p:oleObj name="Equation" r:id="rId7" imgW="3606480" imgH="609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124200"/>
                        <a:ext cx="3957637" cy="666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6256973"/>
              </p:ext>
            </p:extLst>
          </p:nvPr>
        </p:nvGraphicFramePr>
        <p:xfrm>
          <a:off x="5468938" y="3124200"/>
          <a:ext cx="3086100" cy="722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18" name="Equation" r:id="rId9" imgW="3085920" imgH="723600" progId="Equation.3">
                  <p:embed/>
                </p:oleObj>
              </mc:Choice>
              <mc:Fallback>
                <p:oleObj name="Equation" r:id="rId9" imgW="3085920" imgH="7236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8938" y="3124200"/>
                        <a:ext cx="3086100" cy="722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2556727"/>
              </p:ext>
            </p:extLst>
          </p:nvPr>
        </p:nvGraphicFramePr>
        <p:xfrm>
          <a:off x="1191840" y="4078288"/>
          <a:ext cx="2857500" cy="722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19" name="Equation" r:id="rId11" imgW="2857320" imgH="723600" progId="Equation.3">
                  <p:embed/>
                </p:oleObj>
              </mc:Choice>
              <mc:Fallback>
                <p:oleObj name="Equation" r:id="rId11" imgW="2857320" imgH="7236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1840" y="4078288"/>
                        <a:ext cx="2857500" cy="722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4034100" y="4230687"/>
            <a:ext cx="39180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CC"/>
                </a:solidFill>
                <a:latin typeface="Arial"/>
                <a:cs typeface="Arial"/>
              </a:rPr>
              <a:t>←</a:t>
            </a:r>
            <a:r>
              <a:rPr lang="en-US" sz="2000" dirty="0" smtClean="0">
                <a:solidFill>
                  <a:srgbClr val="0000CC"/>
                </a:solidFill>
              </a:rPr>
              <a:t>Substitute into PFR design </a:t>
            </a:r>
            <a:r>
              <a:rPr lang="en-US" sz="2000" dirty="0" err="1" smtClean="0">
                <a:solidFill>
                  <a:srgbClr val="0000CC"/>
                </a:solidFill>
              </a:rPr>
              <a:t>eq</a:t>
            </a:r>
            <a:endParaRPr lang="en-US" sz="2000" dirty="0" smtClean="0">
              <a:solidFill>
                <a:srgbClr val="0000CC"/>
              </a:solidFill>
            </a:endParaRPr>
          </a:p>
        </p:txBody>
      </p:sp>
      <p:graphicFrame>
        <p:nvGraphicFramePr>
          <p:cNvPr id="19466" name="Object 7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9323329"/>
              </p:ext>
            </p:extLst>
          </p:nvPr>
        </p:nvGraphicFramePr>
        <p:xfrm>
          <a:off x="2895600" y="5070475"/>
          <a:ext cx="1965325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20" name="Equation" r:id="rId13" imgW="1968480" imgH="723600" progId="Equation.3">
                  <p:embed/>
                </p:oleObj>
              </mc:Choice>
              <mc:Fallback>
                <p:oleObj name="Equation" r:id="rId13" imgW="1968480" imgH="7236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5070475"/>
                        <a:ext cx="1965325" cy="720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365125" y="5076894"/>
            <a:ext cx="2438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7030A0"/>
                </a:solidFill>
              </a:rPr>
              <a:t>Ideal SS PFR Design </a:t>
            </a:r>
            <a:r>
              <a:rPr lang="en-US" sz="2000" dirty="0" err="1" smtClean="0">
                <a:solidFill>
                  <a:srgbClr val="7030A0"/>
                </a:solidFill>
              </a:rPr>
              <a:t>Eq</a:t>
            </a:r>
            <a:r>
              <a:rPr lang="en-US" sz="2000" dirty="0" smtClean="0">
                <a:solidFill>
                  <a:srgbClr val="7030A0"/>
                </a:solidFill>
              </a:rPr>
              <a:t> with </a:t>
            </a:r>
            <a:r>
              <a:rPr lang="en-US" sz="2000" dirty="0" err="1" smtClean="0">
                <a:solidFill>
                  <a:srgbClr val="7030A0"/>
                </a:solidFill>
              </a:rPr>
              <a:t>X</a:t>
            </a:r>
            <a:r>
              <a:rPr lang="en-US" sz="2000" baseline="-25000" dirty="0" err="1" smtClean="0">
                <a:solidFill>
                  <a:srgbClr val="7030A0"/>
                </a:solidFill>
              </a:rPr>
              <a:t>j</a:t>
            </a:r>
            <a:r>
              <a:rPr lang="en-US" sz="2000" dirty="0" smtClean="0">
                <a:solidFill>
                  <a:srgbClr val="7030A0"/>
                </a:solidFill>
              </a:rPr>
              <a:t>:</a:t>
            </a:r>
            <a:endParaRPr lang="en-US" sz="2000" dirty="0">
              <a:solidFill>
                <a:srgbClr val="7030A0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819400" y="4953000"/>
            <a:ext cx="2133600" cy="914400"/>
          </a:xfrm>
          <a:prstGeom prst="rect">
            <a:avLst/>
          </a:prstGeom>
          <a:noFill/>
          <a:ln w="19050" cmpd="thickThin">
            <a:solidFill>
              <a:srgbClr val="FF0000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4180937"/>
              </p:ext>
            </p:extLst>
          </p:nvPr>
        </p:nvGraphicFramePr>
        <p:xfrm>
          <a:off x="5214938" y="4933950"/>
          <a:ext cx="2651125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21" name="Equation" r:id="rId15" imgW="2552400" imgH="914400" progId="Equation.3">
                  <p:embed/>
                </p:oleObj>
              </mc:Choice>
              <mc:Fallback>
                <p:oleObj name="Equation" r:id="rId15" imgW="2552400" imgH="91440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4938" y="4933950"/>
                        <a:ext cx="2651125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Rectangle 29"/>
          <p:cNvSpPr/>
          <p:nvPr/>
        </p:nvSpPr>
        <p:spPr>
          <a:xfrm>
            <a:off x="5562600" y="4876800"/>
            <a:ext cx="2438400" cy="990600"/>
          </a:xfrm>
          <a:prstGeom prst="rect">
            <a:avLst/>
          </a:prstGeom>
          <a:noFill/>
          <a:ln w="19050" cmpd="thickThin">
            <a:solidFill>
              <a:srgbClr val="FF0000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1922076" y="6080760"/>
            <a:ext cx="52998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Applies for </a:t>
            </a:r>
            <a:r>
              <a:rPr lang="en-US" sz="2000" b="1" u="sng" dirty="0" smtClean="0"/>
              <a:t>no pressure drop</a:t>
            </a:r>
            <a:r>
              <a:rPr lang="en-US" sz="2000" b="1" dirty="0" smtClean="0"/>
              <a:t> down PFR!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828800" y="2648712"/>
            <a:ext cx="6934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00CC"/>
                </a:solidFill>
                <a:cs typeface="Arial"/>
              </a:rPr>
              <a:t>→ take derivative of “F</a:t>
            </a:r>
            <a:r>
              <a:rPr lang="en-US" sz="2000" baseline="-25000" dirty="0" smtClean="0">
                <a:solidFill>
                  <a:srgbClr val="0000CC"/>
                </a:solidFill>
                <a:cs typeface="Arial"/>
              </a:rPr>
              <a:t>A</a:t>
            </a:r>
            <a:r>
              <a:rPr lang="en-US" sz="2000" dirty="0" smtClean="0">
                <a:solidFill>
                  <a:srgbClr val="0000CC"/>
                </a:solidFill>
                <a:cs typeface="Arial"/>
              </a:rPr>
              <a:t>“ expression with respect to volume</a:t>
            </a:r>
            <a:endParaRPr lang="en-US" sz="2000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8" grpId="0" animBg="1"/>
      <p:bldP spid="30" grpId="0" animBg="1"/>
      <p:bldP spid="31" grpId="0"/>
      <p:bldP spid="1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PBR Design Equation &amp;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j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481931" y="1256982"/>
            <a:ext cx="21339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Ideal SS PBF:</a:t>
            </a:r>
          </a:p>
        </p:txBody>
      </p:sp>
      <p:graphicFrame>
        <p:nvGraphicFramePr>
          <p:cNvPr id="1843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4697220"/>
              </p:ext>
            </p:extLst>
          </p:nvPr>
        </p:nvGraphicFramePr>
        <p:xfrm>
          <a:off x="3200400" y="1982470"/>
          <a:ext cx="2787650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35" name="Equation" r:id="rId3" imgW="2755800" imgH="380880" progId="Equation.3">
                  <p:embed/>
                </p:oleObj>
              </mc:Choice>
              <mc:Fallback>
                <p:oleObj name="Equation" r:id="rId3" imgW="2755800" imgH="38088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1982470"/>
                        <a:ext cx="2787650" cy="384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7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8321031"/>
              </p:ext>
            </p:extLst>
          </p:nvPr>
        </p:nvGraphicFramePr>
        <p:xfrm>
          <a:off x="4552950" y="990600"/>
          <a:ext cx="1543050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36" name="Equation" r:id="rId5" imgW="1282680" imgH="723600" progId="Equation.3">
                  <p:embed/>
                </p:oleObj>
              </mc:Choice>
              <mc:Fallback>
                <p:oleObj name="Equation" r:id="rId5" imgW="1282680" imgH="723600" progId="Equation.3">
                  <p:embed/>
                  <p:pic>
                    <p:nvPicPr>
                      <p:cNvPr id="0" name="Object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2950" y="990600"/>
                        <a:ext cx="1543050" cy="869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114300" y="2438400"/>
            <a:ext cx="891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Want to determine the weight of catalyst that is required to achieve a desired amount of conversion</a:t>
            </a:r>
          </a:p>
        </p:txBody>
      </p:sp>
      <p:graphicFrame>
        <p:nvGraphicFramePr>
          <p:cNvPr id="2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476558"/>
              </p:ext>
            </p:extLst>
          </p:nvPr>
        </p:nvGraphicFramePr>
        <p:xfrm>
          <a:off x="881063" y="3217863"/>
          <a:ext cx="4013200" cy="649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37" name="Equation" r:id="rId7" imgW="3759120" imgH="609480" progId="Equation.3">
                  <p:embed/>
                </p:oleObj>
              </mc:Choice>
              <mc:Fallback>
                <p:oleObj name="Equation" r:id="rId7" imgW="3759120" imgH="6094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1063" y="3217863"/>
                        <a:ext cx="4013200" cy="649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0335199"/>
              </p:ext>
            </p:extLst>
          </p:nvPr>
        </p:nvGraphicFramePr>
        <p:xfrm>
          <a:off x="5468938" y="3124200"/>
          <a:ext cx="3086100" cy="722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38" name="Equation" r:id="rId9" imgW="3085920" imgH="723600" progId="Equation.3">
                  <p:embed/>
                </p:oleObj>
              </mc:Choice>
              <mc:Fallback>
                <p:oleObj name="Equation" r:id="rId9" imgW="3085920" imgH="7236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8938" y="3124200"/>
                        <a:ext cx="3086100" cy="722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4331507"/>
              </p:ext>
            </p:extLst>
          </p:nvPr>
        </p:nvGraphicFramePr>
        <p:xfrm>
          <a:off x="1191840" y="4078288"/>
          <a:ext cx="2857500" cy="722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39" name="Equation" r:id="rId11" imgW="2857320" imgH="723600" progId="Equation.3">
                  <p:embed/>
                </p:oleObj>
              </mc:Choice>
              <mc:Fallback>
                <p:oleObj name="Equation" r:id="rId11" imgW="2857320" imgH="7236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1840" y="4078288"/>
                        <a:ext cx="2857500" cy="722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4034100" y="4230687"/>
            <a:ext cx="39180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CC"/>
                </a:solidFill>
                <a:latin typeface="Arial"/>
                <a:cs typeface="Arial"/>
              </a:rPr>
              <a:t>←</a:t>
            </a:r>
            <a:r>
              <a:rPr lang="en-US" sz="2000" dirty="0" smtClean="0">
                <a:solidFill>
                  <a:srgbClr val="0000CC"/>
                </a:solidFill>
              </a:rPr>
              <a:t>Substitute into PBR design </a:t>
            </a:r>
            <a:r>
              <a:rPr lang="en-US" sz="2000" dirty="0" err="1" smtClean="0">
                <a:solidFill>
                  <a:srgbClr val="0000CC"/>
                </a:solidFill>
              </a:rPr>
              <a:t>eq</a:t>
            </a:r>
            <a:endParaRPr lang="en-US" sz="2000" dirty="0" smtClean="0">
              <a:solidFill>
                <a:srgbClr val="0000CC"/>
              </a:solidFill>
            </a:endParaRPr>
          </a:p>
        </p:txBody>
      </p:sp>
      <p:graphicFrame>
        <p:nvGraphicFramePr>
          <p:cNvPr id="19466" name="Object 7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7946117"/>
              </p:ext>
            </p:extLst>
          </p:nvPr>
        </p:nvGraphicFramePr>
        <p:xfrm>
          <a:off x="2865120" y="4979035"/>
          <a:ext cx="2041525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40" name="Equation" r:id="rId13" imgW="2044440" imgH="723600" progId="Equation.3">
                  <p:embed/>
                </p:oleObj>
              </mc:Choice>
              <mc:Fallback>
                <p:oleObj name="Equation" r:id="rId13" imgW="2044440" imgH="7236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5120" y="4979035"/>
                        <a:ext cx="2041525" cy="720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365125" y="5000694"/>
            <a:ext cx="2438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/>
              <a:t>Ideal </a:t>
            </a:r>
            <a:r>
              <a:rPr lang="en-US" sz="2000" smtClean="0"/>
              <a:t>SS PBR </a:t>
            </a:r>
            <a:r>
              <a:rPr lang="en-US" sz="2000" dirty="0" smtClean="0"/>
              <a:t>Design </a:t>
            </a:r>
            <a:r>
              <a:rPr lang="en-US" sz="2000" dirty="0" err="1" smtClean="0"/>
              <a:t>Eq</a:t>
            </a:r>
            <a:r>
              <a:rPr lang="en-US" sz="2000" dirty="0" smtClean="0"/>
              <a:t> with </a:t>
            </a:r>
            <a:r>
              <a:rPr lang="en-US" sz="2000" dirty="0" err="1" smtClean="0"/>
              <a:t>X</a:t>
            </a:r>
            <a:r>
              <a:rPr lang="en-US" sz="2000" baseline="-25000" dirty="0" err="1" smtClean="0"/>
              <a:t>j</a:t>
            </a:r>
            <a:r>
              <a:rPr lang="en-US" sz="2000" dirty="0" smtClean="0"/>
              <a:t>:</a:t>
            </a:r>
            <a:endParaRPr lang="en-US" sz="2000" dirty="0"/>
          </a:p>
        </p:txBody>
      </p:sp>
      <p:sp>
        <p:nvSpPr>
          <p:cNvPr id="28" name="Rectangle 27"/>
          <p:cNvSpPr/>
          <p:nvPr/>
        </p:nvSpPr>
        <p:spPr>
          <a:xfrm>
            <a:off x="2819400" y="4876800"/>
            <a:ext cx="2133600" cy="914400"/>
          </a:xfrm>
          <a:prstGeom prst="rect">
            <a:avLst/>
          </a:prstGeom>
          <a:noFill/>
          <a:ln w="19050" cmpd="thickThin">
            <a:solidFill>
              <a:srgbClr val="FF0000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4692376"/>
              </p:ext>
            </p:extLst>
          </p:nvPr>
        </p:nvGraphicFramePr>
        <p:xfrm>
          <a:off x="5162550" y="4857750"/>
          <a:ext cx="27559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41" name="Equation" r:id="rId15" imgW="2654280" imgH="914400" progId="Equation.3">
                  <p:embed/>
                </p:oleObj>
              </mc:Choice>
              <mc:Fallback>
                <p:oleObj name="Equation" r:id="rId15" imgW="2654280" imgH="9144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2550" y="4857750"/>
                        <a:ext cx="27559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Rectangle 29"/>
          <p:cNvSpPr/>
          <p:nvPr/>
        </p:nvSpPr>
        <p:spPr>
          <a:xfrm>
            <a:off x="5562600" y="4800600"/>
            <a:ext cx="2438400" cy="990600"/>
          </a:xfrm>
          <a:prstGeom prst="rect">
            <a:avLst/>
          </a:prstGeom>
          <a:noFill/>
          <a:ln w="19050" cmpd="thickThin">
            <a:solidFill>
              <a:srgbClr val="FF0000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1922076" y="6019800"/>
            <a:ext cx="52998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Applies for </a:t>
            </a:r>
            <a:r>
              <a:rPr lang="en-US" sz="2000" b="1" u="sng" dirty="0" smtClean="0"/>
              <a:t>no pressure drop</a:t>
            </a:r>
            <a:r>
              <a:rPr lang="en-US" sz="2000" b="1" dirty="0" smtClean="0"/>
              <a:t> down PBR!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590800" y="2715207"/>
            <a:ext cx="6096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00CC"/>
                </a:solidFill>
                <a:cs typeface="Arial"/>
              </a:rPr>
              <a:t>→ take derivative of F</a:t>
            </a:r>
            <a:r>
              <a:rPr lang="en-US" sz="2000" baseline="-25000" dirty="0" smtClean="0">
                <a:solidFill>
                  <a:srgbClr val="0000CC"/>
                </a:solidFill>
                <a:cs typeface="Arial"/>
              </a:rPr>
              <a:t>A</a:t>
            </a:r>
            <a:r>
              <a:rPr lang="en-US" sz="2000" dirty="0" smtClean="0">
                <a:solidFill>
                  <a:srgbClr val="0000CC"/>
                </a:solidFill>
                <a:cs typeface="Arial"/>
              </a:rPr>
              <a:t> expression with respect to W</a:t>
            </a:r>
            <a:endParaRPr lang="en-US" sz="2000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8" grpId="0" animBg="1"/>
      <p:bldP spid="30" grpId="0" animBg="1"/>
      <p:bldP spid="16" grpId="0"/>
      <p:bldP spid="1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Sizing CSTRs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52400" y="965537"/>
            <a:ext cx="883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We can determine the volume of the CSTR required to achieve a specific conversion if we know how the reaction rate </a:t>
            </a:r>
            <a:r>
              <a:rPr lang="en-US" sz="2000" dirty="0" err="1" smtClean="0"/>
              <a:t>r</a:t>
            </a:r>
            <a:r>
              <a:rPr lang="en-US" sz="2000" baseline="-25000" dirty="0" err="1" smtClean="0"/>
              <a:t>j</a:t>
            </a:r>
            <a:r>
              <a:rPr lang="en-US" sz="2000" dirty="0" smtClean="0"/>
              <a:t> depends on the conversion </a:t>
            </a:r>
            <a:r>
              <a:rPr lang="en-US" sz="2000" dirty="0" err="1" smtClean="0"/>
              <a:t>X</a:t>
            </a:r>
            <a:r>
              <a:rPr lang="en-US" sz="2000" baseline="-25000" dirty="0" err="1" smtClean="0"/>
              <a:t>j</a:t>
            </a:r>
            <a:endParaRPr lang="en-US" sz="2000" dirty="0" smtClean="0"/>
          </a:p>
        </p:txBody>
      </p:sp>
      <p:graphicFrame>
        <p:nvGraphicFramePr>
          <p:cNvPr id="4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4366003"/>
              </p:ext>
            </p:extLst>
          </p:nvPr>
        </p:nvGraphicFramePr>
        <p:xfrm>
          <a:off x="1600200" y="1911687"/>
          <a:ext cx="513715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13" name="Equation" r:id="rId3" imgW="4673520" imgH="799920" progId="Equation.3">
                  <p:embed/>
                </p:oleObj>
              </mc:Choice>
              <mc:Fallback>
                <p:oleObj name="Equation" r:id="rId3" imgW="4673520" imgH="7999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911687"/>
                        <a:ext cx="513715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52400" y="1803737"/>
            <a:ext cx="152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Ideal SS CSTR design eq.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81800" y="1803737"/>
            <a:ext cx="21335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Volume is product of F</a:t>
            </a:r>
            <a:r>
              <a:rPr lang="en-US" sz="2000" baseline="-25000" dirty="0" smtClean="0"/>
              <a:t>A0</a:t>
            </a:r>
            <a:r>
              <a:rPr lang="en-US" sz="2000" dirty="0" smtClean="0"/>
              <a:t>/-</a:t>
            </a:r>
            <a:r>
              <a:rPr lang="en-US" sz="2000" dirty="0" err="1" smtClean="0"/>
              <a:t>r</a:t>
            </a:r>
            <a:r>
              <a:rPr lang="en-US" sz="2000" baseline="-25000" dirty="0" err="1" smtClean="0"/>
              <a:t>A</a:t>
            </a:r>
            <a:r>
              <a:rPr lang="en-US" sz="2000" dirty="0" smtClean="0"/>
              <a:t> and X</a:t>
            </a:r>
            <a:r>
              <a:rPr lang="en-US" sz="2000" baseline="-25000" dirty="0" smtClean="0"/>
              <a:t>A</a:t>
            </a:r>
            <a:endParaRPr lang="en-US" sz="20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723900" y="2895600"/>
            <a:ext cx="769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8275" indent="-168275">
              <a:buFont typeface="Arial" pitchFamily="34" charset="0"/>
              <a:buChar char="•"/>
            </a:pPr>
            <a:r>
              <a:rPr lang="en-US" sz="2000" dirty="0" smtClean="0"/>
              <a:t>Plot F</a:t>
            </a:r>
            <a:r>
              <a:rPr lang="en-US" sz="2000" baseline="-25000" dirty="0" smtClean="0"/>
              <a:t>A0</a:t>
            </a:r>
            <a:r>
              <a:rPr lang="en-US" sz="2000" dirty="0" smtClean="0"/>
              <a:t>/-</a:t>
            </a:r>
            <a:r>
              <a:rPr lang="en-US" sz="2000" dirty="0" err="1" smtClean="0"/>
              <a:t>r</a:t>
            </a:r>
            <a:r>
              <a:rPr lang="en-US" sz="2000" baseline="-25000" dirty="0" err="1" smtClean="0"/>
              <a:t>A</a:t>
            </a:r>
            <a:r>
              <a:rPr lang="en-US" sz="2000" dirty="0" smtClean="0"/>
              <a:t> </a:t>
            </a:r>
            <a:r>
              <a:rPr lang="en-US" sz="2000" dirty="0" err="1" smtClean="0"/>
              <a:t>vs</a:t>
            </a:r>
            <a:r>
              <a:rPr lang="en-US" sz="2000" dirty="0" smtClean="0"/>
              <a:t> X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(</a:t>
            </a:r>
            <a:r>
              <a:rPr lang="en-US" sz="2000" dirty="0" err="1" smtClean="0"/>
              <a:t>Levenspiel</a:t>
            </a:r>
            <a:r>
              <a:rPr lang="en-US" sz="2000" dirty="0" smtClean="0"/>
              <a:t> plot)</a:t>
            </a:r>
          </a:p>
          <a:p>
            <a:pPr marL="168275" indent="-168275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0000CC"/>
                </a:solidFill>
              </a:rPr>
              <a:t>V</a:t>
            </a:r>
            <a:r>
              <a:rPr lang="en-US" sz="2000" baseline="-25000" dirty="0" smtClean="0">
                <a:solidFill>
                  <a:srgbClr val="0000CC"/>
                </a:solidFill>
              </a:rPr>
              <a:t>CSTR</a:t>
            </a:r>
            <a:r>
              <a:rPr lang="en-US" sz="2000" dirty="0" smtClean="0">
                <a:solidFill>
                  <a:srgbClr val="0000CC"/>
                </a:solidFill>
              </a:rPr>
              <a:t> is the rectangle with a base of </a:t>
            </a:r>
            <a:r>
              <a:rPr lang="en-US" sz="2000" dirty="0" err="1" smtClean="0">
                <a:solidFill>
                  <a:srgbClr val="0000CC"/>
                </a:solidFill>
              </a:rPr>
              <a:t>X</a:t>
            </a:r>
            <a:r>
              <a:rPr lang="en-US" sz="2000" baseline="-25000" dirty="0" err="1" smtClean="0">
                <a:solidFill>
                  <a:srgbClr val="0000CC"/>
                </a:solidFill>
              </a:rPr>
              <a:t>A,exit</a:t>
            </a:r>
            <a:r>
              <a:rPr lang="en-US" sz="2000" dirty="0" smtClean="0">
                <a:solidFill>
                  <a:srgbClr val="0000CC"/>
                </a:solidFill>
              </a:rPr>
              <a:t> and a height of F</a:t>
            </a:r>
            <a:r>
              <a:rPr lang="en-US" sz="2000" baseline="-25000" dirty="0" smtClean="0">
                <a:solidFill>
                  <a:srgbClr val="0000CC"/>
                </a:solidFill>
              </a:rPr>
              <a:t>A0</a:t>
            </a:r>
            <a:r>
              <a:rPr lang="en-US" sz="2000" dirty="0" smtClean="0">
                <a:solidFill>
                  <a:srgbClr val="0000CC"/>
                </a:solidFill>
              </a:rPr>
              <a:t>/-</a:t>
            </a:r>
            <a:r>
              <a:rPr lang="en-US" sz="2000" dirty="0" err="1" smtClean="0">
                <a:solidFill>
                  <a:srgbClr val="0000CC"/>
                </a:solidFill>
              </a:rPr>
              <a:t>r</a:t>
            </a:r>
            <a:r>
              <a:rPr lang="en-US" sz="2000" baseline="-25000" dirty="0" err="1" smtClean="0">
                <a:solidFill>
                  <a:srgbClr val="0000CC"/>
                </a:solidFill>
              </a:rPr>
              <a:t>A</a:t>
            </a:r>
            <a:r>
              <a:rPr lang="en-US" sz="2000" dirty="0" smtClean="0">
                <a:solidFill>
                  <a:srgbClr val="0000CC"/>
                </a:solidFill>
              </a:rPr>
              <a:t> </a:t>
            </a: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976313" y="3629025"/>
            <a:ext cx="7191375" cy="30765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40502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Sizing a CSTR with a </a:t>
            </a:r>
            <a:r>
              <a:rPr lang="en-US" dirty="0" err="1" smtClean="0"/>
              <a:t>Levenspiel</a:t>
            </a:r>
            <a:r>
              <a:rPr lang="en-US" dirty="0" smtClean="0"/>
              <a:t> Plot</a:t>
            </a:r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6344875"/>
              </p:ext>
            </p:extLst>
          </p:nvPr>
        </p:nvGraphicFramePr>
        <p:xfrm>
          <a:off x="838200" y="990600"/>
          <a:ext cx="74676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3450"/>
                <a:gridCol w="933450"/>
                <a:gridCol w="933450"/>
                <a:gridCol w="933450"/>
                <a:gridCol w="933450"/>
                <a:gridCol w="933450"/>
                <a:gridCol w="933450"/>
                <a:gridCol w="933450"/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X</a:t>
                      </a:r>
                      <a:r>
                        <a:rPr lang="en-US" sz="2000" b="0" i="0" u="none" strike="noStrike" baseline="-25000" dirty="0" smtClean="0">
                          <a:solidFill>
                            <a:schemeClr val="bg1"/>
                          </a:solidFill>
                          <a:latin typeface="+mn-lt"/>
                        </a:rPr>
                        <a:t>A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0.8</a:t>
                      </a: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F</a:t>
                      </a:r>
                      <a:r>
                        <a:rPr lang="en-US" sz="2000" b="0" i="0" u="none" strike="noStrike" baseline="-25000" dirty="0" smtClean="0">
                          <a:solidFill>
                            <a:srgbClr val="000000"/>
                          </a:solidFill>
                          <a:latin typeface="+mn-lt"/>
                        </a:rPr>
                        <a:t>A0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/-</a:t>
                      </a:r>
                      <a:r>
                        <a:rPr lang="en-US" sz="2000" b="0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r</a:t>
                      </a:r>
                      <a:r>
                        <a:rPr lang="en-US" sz="2000" b="0" i="0" u="none" strike="noStrike" baseline="-25000" dirty="0" err="1">
                          <a:solidFill>
                            <a:srgbClr val="000000"/>
                          </a:solidFill>
                          <a:latin typeface="+mn-lt"/>
                        </a:rPr>
                        <a:t>A</a:t>
                      </a:r>
                      <a:endParaRPr lang="en-US" sz="2000" b="0" i="0" u="none" strike="noStrike" baseline="-250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0.89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1.08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1.33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2.05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3.56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5.06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8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10" name="Chart 9"/>
          <p:cNvGraphicFramePr/>
          <p:nvPr/>
        </p:nvGraphicFramePr>
        <p:xfrm>
          <a:off x="0" y="2133600"/>
          <a:ext cx="65532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6400800" y="1828800"/>
            <a:ext cx="27541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V</a:t>
            </a:r>
            <a:r>
              <a:rPr lang="en-US" sz="2400" baseline="-25000" dirty="0" smtClean="0"/>
              <a:t>CSTR</a:t>
            </a:r>
            <a:r>
              <a:rPr lang="en-US" sz="2400" dirty="0" smtClean="0"/>
              <a:t> for X</a:t>
            </a:r>
            <a:r>
              <a:rPr lang="en-US" sz="2400" baseline="-25000" dirty="0" smtClean="0"/>
              <a:t>A</a:t>
            </a:r>
            <a:r>
              <a:rPr lang="en-US" sz="2400" dirty="0" smtClean="0"/>
              <a:t> = 0.4?</a:t>
            </a: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6446520" y="2413000"/>
          <a:ext cx="25273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819" name="Equation" r:id="rId4" imgW="2527200" imgH="863280" progId="Equation.3">
                  <p:embed/>
                </p:oleObj>
              </mc:Choice>
              <mc:Fallback>
                <p:oleObj name="Equation" r:id="rId4" imgW="2527200" imgH="8632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6520" y="2413000"/>
                        <a:ext cx="25273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6477000" y="4044950"/>
          <a:ext cx="24892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820" name="Equation" r:id="rId6" imgW="2489040" imgH="863280" progId="Equation.3">
                  <p:embed/>
                </p:oleObj>
              </mc:Choice>
              <mc:Fallback>
                <p:oleObj name="Equation" r:id="rId6" imgW="2489040" imgH="8632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4044950"/>
                        <a:ext cx="24892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1192304" y="2606702"/>
            <a:ext cx="4114800" cy="2577534"/>
          </a:xfrm>
          <a:prstGeom prst="rect">
            <a:avLst/>
          </a:prstGeom>
          <a:solidFill>
            <a:schemeClr val="accent3">
              <a:lumMod val="60000"/>
              <a:lumOff val="40000"/>
              <a:alpha val="5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158851" y="4535425"/>
            <a:ext cx="2075688" cy="649224"/>
          </a:xfrm>
          <a:prstGeom prst="rect">
            <a:avLst/>
          </a:prstGeom>
          <a:solidFill>
            <a:schemeClr val="accent1">
              <a:alpha val="4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6389848" y="5105400"/>
            <a:ext cx="27541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V</a:t>
            </a:r>
            <a:r>
              <a:rPr lang="en-US" sz="2400" baseline="-25000" dirty="0" smtClean="0"/>
              <a:t>CSTR</a:t>
            </a:r>
            <a:r>
              <a:rPr lang="en-US" sz="2400" dirty="0" smtClean="0"/>
              <a:t> for X</a:t>
            </a:r>
            <a:r>
              <a:rPr lang="en-US" sz="2400" baseline="-25000" dirty="0" smtClean="0"/>
              <a:t>A</a:t>
            </a:r>
            <a:r>
              <a:rPr lang="en-US" sz="2400" dirty="0" smtClean="0"/>
              <a:t> = 0.8?</a:t>
            </a:r>
          </a:p>
        </p:txBody>
      </p:sp>
      <p:graphicFrame>
        <p:nvGraphicFramePr>
          <p:cNvPr id="2458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1138162"/>
              </p:ext>
            </p:extLst>
          </p:nvPr>
        </p:nvGraphicFramePr>
        <p:xfrm>
          <a:off x="6896100" y="5746750"/>
          <a:ext cx="18669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821" name="Equation" r:id="rId8" imgW="1866600" imgH="799920" progId="Equation.3">
                  <p:embed/>
                </p:oleObj>
              </mc:Choice>
              <mc:Fallback>
                <p:oleObj name="Equation" r:id="rId8" imgW="1866600" imgH="79992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96100" y="5746750"/>
                        <a:ext cx="186690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" name="Group 20"/>
          <p:cNvGrpSpPr/>
          <p:nvPr/>
        </p:nvGrpSpPr>
        <p:grpSpPr>
          <a:xfrm>
            <a:off x="6324600" y="2362200"/>
            <a:ext cx="2815322" cy="1447800"/>
            <a:chOff x="6324600" y="2362200"/>
            <a:chExt cx="2815322" cy="1447800"/>
          </a:xfrm>
        </p:grpSpPr>
        <p:sp>
          <p:nvSpPr>
            <p:cNvPr id="13" name="Rectangle 12"/>
            <p:cNvSpPr/>
            <p:nvPr/>
          </p:nvSpPr>
          <p:spPr>
            <a:xfrm>
              <a:off x="7696200" y="2362200"/>
              <a:ext cx="838200" cy="99060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324600" y="3440668"/>
              <a:ext cx="2815322" cy="369332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Value of F</a:t>
              </a:r>
              <a:r>
                <a:rPr lang="en-US" baseline="-25000" dirty="0" smtClean="0"/>
                <a:t>A0</a:t>
              </a:r>
              <a:r>
                <a:rPr lang="en-US" dirty="0" smtClean="0"/>
                <a:t>/-</a:t>
              </a:r>
              <a:r>
                <a:rPr lang="en-US" dirty="0" err="1" smtClean="0"/>
                <a:t>r</a:t>
              </a:r>
              <a:r>
                <a:rPr lang="en-US" baseline="-25000" dirty="0" err="1" smtClean="0"/>
                <a:t>A</a:t>
              </a:r>
              <a:r>
                <a:rPr lang="en-US" dirty="0" smtClean="0"/>
                <a:t> for X</a:t>
              </a:r>
              <a:r>
                <a:rPr lang="en-US" baseline="-25000" dirty="0" smtClean="0"/>
                <a:t>A</a:t>
              </a:r>
              <a:r>
                <a:rPr lang="en-US" dirty="0" smtClean="0"/>
                <a:t>=0.4</a:t>
              </a:r>
            </a:p>
          </p:txBody>
        </p:sp>
        <p:cxnSp>
          <p:nvCxnSpPr>
            <p:cNvPr id="19" name="Straight Connector 18"/>
            <p:cNvCxnSpPr/>
            <p:nvPr/>
          </p:nvCxnSpPr>
          <p:spPr>
            <a:xfrm rot="10800000" flipV="1">
              <a:off x="7239001" y="3349226"/>
              <a:ext cx="457199" cy="79773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8" grpId="0" animBg="1"/>
      <p:bldP spid="14" grpId="0" animBg="1"/>
      <p:bldP spid="1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Sizing PFRs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52400" y="1066800"/>
            <a:ext cx="899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We can determine the required volume of a PFR to achieve a specific conversion if we know how the reaction rate </a:t>
            </a:r>
            <a:r>
              <a:rPr lang="en-US" sz="2000" dirty="0" err="1" smtClean="0"/>
              <a:t>r</a:t>
            </a:r>
            <a:r>
              <a:rPr lang="en-US" sz="2000" baseline="-25000" dirty="0" err="1" smtClean="0"/>
              <a:t>j</a:t>
            </a:r>
            <a:r>
              <a:rPr lang="en-US" sz="2000" dirty="0" smtClean="0"/>
              <a:t> depends on the conversion </a:t>
            </a:r>
            <a:r>
              <a:rPr lang="en-US" sz="2000" dirty="0" err="1" smtClean="0"/>
              <a:t>X</a:t>
            </a:r>
            <a:r>
              <a:rPr lang="en-US" sz="2000" baseline="-25000" dirty="0" err="1" smtClean="0"/>
              <a:t>j</a:t>
            </a:r>
            <a:endParaRPr lang="en-US" sz="2000" dirty="0" smtClean="0"/>
          </a:p>
        </p:txBody>
      </p:sp>
      <p:graphicFrame>
        <p:nvGraphicFramePr>
          <p:cNvPr id="4" name="Object 34"/>
          <p:cNvGraphicFramePr>
            <a:graphicFrameLocks noChangeAspect="1"/>
          </p:cNvGraphicFramePr>
          <p:nvPr/>
        </p:nvGraphicFramePr>
        <p:xfrm>
          <a:off x="1644650" y="1828800"/>
          <a:ext cx="688975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3" name="Equation" r:id="rId3" imgW="6870600" imgH="952200" progId="Equation.3">
                  <p:embed/>
                </p:oleObj>
              </mc:Choice>
              <mc:Fallback>
                <p:oleObj name="Equation" r:id="rId3" imgW="6870600" imgH="952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4650" y="1828800"/>
                        <a:ext cx="6889750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52400" y="1981200"/>
            <a:ext cx="152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Ideal PFR design eq.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95275" y="2971800"/>
            <a:ext cx="85534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8275" indent="-168275">
              <a:buFont typeface="Arial" pitchFamily="34" charset="0"/>
              <a:buChar char="•"/>
            </a:pPr>
            <a:r>
              <a:rPr lang="en-US" sz="2000" dirty="0" smtClean="0"/>
              <a:t>Plot F</a:t>
            </a:r>
            <a:r>
              <a:rPr lang="en-US" sz="2000" baseline="-25000" dirty="0" smtClean="0"/>
              <a:t>A0</a:t>
            </a:r>
            <a:r>
              <a:rPr lang="en-US" sz="2000" dirty="0" smtClean="0"/>
              <a:t>/-</a:t>
            </a:r>
            <a:r>
              <a:rPr lang="en-US" sz="2000" dirty="0" err="1" smtClean="0"/>
              <a:t>r</a:t>
            </a:r>
            <a:r>
              <a:rPr lang="en-US" sz="2000" baseline="-25000" dirty="0" err="1" smtClean="0"/>
              <a:t>A</a:t>
            </a:r>
            <a:r>
              <a:rPr lang="en-US" sz="2000" dirty="0" smtClean="0"/>
              <a:t> </a:t>
            </a:r>
            <a:r>
              <a:rPr lang="en-US" sz="2000" dirty="0" err="1" smtClean="0"/>
              <a:t>vs</a:t>
            </a:r>
            <a:r>
              <a:rPr lang="en-US" sz="2000" dirty="0" smtClean="0"/>
              <a:t> X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(Experimentally determined numerical values) </a:t>
            </a:r>
          </a:p>
          <a:p>
            <a:pPr marL="168275" indent="-168275">
              <a:buFont typeface="Arial" pitchFamily="34" charset="0"/>
              <a:buChar char="•"/>
            </a:pPr>
            <a:r>
              <a:rPr lang="en-US" sz="2000" dirty="0" smtClean="0"/>
              <a:t>V</a:t>
            </a:r>
            <a:r>
              <a:rPr lang="en-US" sz="2000" baseline="-25000" dirty="0" smtClean="0"/>
              <a:t>PFR</a:t>
            </a:r>
            <a:r>
              <a:rPr lang="en-US" sz="2000" dirty="0" smtClean="0"/>
              <a:t> is the </a:t>
            </a:r>
            <a:r>
              <a:rPr lang="en-US" sz="2000" dirty="0" smtClean="0">
                <a:solidFill>
                  <a:srgbClr val="7030A0"/>
                </a:solidFill>
              </a:rPr>
              <a:t>area under the curve </a:t>
            </a:r>
            <a:r>
              <a:rPr lang="en-US" sz="2000" dirty="0" smtClean="0"/>
              <a:t>F</a:t>
            </a:r>
            <a:r>
              <a:rPr lang="en-US" sz="2000" baseline="-25000" dirty="0" smtClean="0"/>
              <a:t>A0</a:t>
            </a:r>
            <a:r>
              <a:rPr lang="en-US" sz="2000" dirty="0" smtClean="0"/>
              <a:t>/-</a:t>
            </a:r>
            <a:r>
              <a:rPr lang="en-US" sz="2000" dirty="0" err="1" smtClean="0"/>
              <a:t>r</a:t>
            </a:r>
            <a:r>
              <a:rPr lang="en-US" sz="2000" baseline="-25000" dirty="0" err="1" smtClean="0"/>
              <a:t>A</a:t>
            </a:r>
            <a:r>
              <a:rPr lang="en-US" sz="2000" dirty="0" smtClean="0"/>
              <a:t> </a:t>
            </a:r>
            <a:r>
              <a:rPr lang="en-US" sz="2000" dirty="0" err="1" smtClean="0"/>
              <a:t>vs</a:t>
            </a:r>
            <a:r>
              <a:rPr lang="en-US" sz="2000" dirty="0" smtClean="0"/>
              <a:t> </a:t>
            </a:r>
            <a:r>
              <a:rPr lang="en-US" sz="2000" dirty="0" err="1" smtClean="0"/>
              <a:t>X</a:t>
            </a:r>
            <a:r>
              <a:rPr lang="en-US" sz="2000" baseline="-25000" dirty="0" err="1" smtClean="0"/>
              <a:t>A,exit</a:t>
            </a:r>
            <a:endParaRPr lang="en-US" sz="2000" dirty="0" smtClean="0"/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777875" y="3894137"/>
            <a:ext cx="7588250" cy="28114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26336"/>
            <a:ext cx="5846064" cy="493166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Sizing a PFR with a </a:t>
            </a:r>
            <a:r>
              <a:rPr lang="en-US" dirty="0" err="1" smtClean="0"/>
              <a:t>Levenspiel</a:t>
            </a:r>
            <a:r>
              <a:rPr lang="en-US" dirty="0" smtClean="0"/>
              <a:t> Plot</a:t>
            </a:r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838200" y="1066800"/>
          <a:ext cx="74676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3450"/>
                <a:gridCol w="933450"/>
                <a:gridCol w="933450"/>
                <a:gridCol w="933450"/>
                <a:gridCol w="933450"/>
                <a:gridCol w="933450"/>
                <a:gridCol w="933450"/>
                <a:gridCol w="933450"/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X</a:t>
                      </a:r>
                      <a:r>
                        <a:rPr lang="en-US" sz="2000" b="0" i="0" u="none" strike="noStrike" baseline="-25000" dirty="0" smtClean="0">
                          <a:solidFill>
                            <a:schemeClr val="bg1"/>
                          </a:solidFill>
                          <a:latin typeface="+mn-lt"/>
                        </a:rPr>
                        <a:t>A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0.8</a:t>
                      </a: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F</a:t>
                      </a:r>
                      <a:r>
                        <a:rPr lang="en-US" sz="2000" b="0" i="0" u="none" strike="noStrike" baseline="-25000" dirty="0" smtClean="0">
                          <a:solidFill>
                            <a:srgbClr val="000000"/>
                          </a:solidFill>
                          <a:latin typeface="+mn-lt"/>
                        </a:rPr>
                        <a:t>A0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/-</a:t>
                      </a:r>
                      <a:r>
                        <a:rPr lang="en-US" sz="2000" b="0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r</a:t>
                      </a:r>
                      <a:r>
                        <a:rPr lang="en-US" sz="2000" b="0" i="0" u="none" strike="noStrike" baseline="-25000" dirty="0" err="1">
                          <a:solidFill>
                            <a:srgbClr val="000000"/>
                          </a:solidFill>
                          <a:latin typeface="+mn-lt"/>
                        </a:rPr>
                        <a:t>A</a:t>
                      </a:r>
                      <a:endParaRPr lang="en-US" sz="2000" b="0" i="0" u="none" strike="noStrike" baseline="-250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0.89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1.08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1.33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2.05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3.56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5.06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8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6172200" y="2057400"/>
            <a:ext cx="26066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V</a:t>
            </a:r>
            <a:r>
              <a:rPr lang="en-US" sz="2400" baseline="-25000" dirty="0" smtClean="0"/>
              <a:t>PFR</a:t>
            </a:r>
            <a:r>
              <a:rPr lang="en-US" sz="2400" dirty="0" smtClean="0"/>
              <a:t> for X</a:t>
            </a:r>
            <a:r>
              <a:rPr lang="en-US" sz="2400" baseline="-25000" dirty="0" smtClean="0"/>
              <a:t>A</a:t>
            </a:r>
            <a:r>
              <a:rPr lang="en-US" sz="2400" dirty="0" smtClean="0"/>
              <a:t> = 0.4?</a:t>
            </a:r>
          </a:p>
        </p:txBody>
      </p:sp>
      <p:graphicFrame>
        <p:nvGraphicFramePr>
          <p:cNvPr id="25605" name="Object 2"/>
          <p:cNvGraphicFramePr>
            <a:graphicFrameLocks noChangeAspect="1"/>
          </p:cNvGraphicFramePr>
          <p:nvPr/>
        </p:nvGraphicFramePr>
        <p:xfrm>
          <a:off x="5974080" y="2721193"/>
          <a:ext cx="3048000" cy="8602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84" name="Equation" r:id="rId4" imgW="3365280" imgH="952200" progId="Equation.3">
                  <p:embed/>
                </p:oleObj>
              </mc:Choice>
              <mc:Fallback>
                <p:oleObj name="Equation" r:id="rId4" imgW="3365280" imgH="952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4080" y="2721193"/>
                        <a:ext cx="3048000" cy="86020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5638800" y="3886200"/>
            <a:ext cx="3200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CC"/>
                </a:solidFill>
              </a:rPr>
              <a:t>We do not have an expression for –</a:t>
            </a:r>
            <a:r>
              <a:rPr lang="en-US" sz="2400" dirty="0" err="1" smtClean="0">
                <a:solidFill>
                  <a:srgbClr val="0000CC"/>
                </a:solidFill>
              </a:rPr>
              <a:t>r</a:t>
            </a:r>
            <a:r>
              <a:rPr lang="en-US" sz="2400" baseline="-25000" dirty="0" err="1" smtClean="0">
                <a:solidFill>
                  <a:srgbClr val="0000CC"/>
                </a:solidFill>
              </a:rPr>
              <a:t>A</a:t>
            </a:r>
            <a:r>
              <a:rPr lang="en-US" sz="2400" dirty="0" smtClean="0">
                <a:solidFill>
                  <a:srgbClr val="0000CC"/>
                </a:solidFill>
              </a:rPr>
              <a:t>(X</a:t>
            </a:r>
            <a:r>
              <a:rPr lang="en-US" sz="2400" baseline="-25000" dirty="0" smtClean="0">
                <a:solidFill>
                  <a:srgbClr val="0000CC"/>
                </a:solidFill>
              </a:rPr>
              <a:t>A</a:t>
            </a:r>
            <a:r>
              <a:rPr lang="en-US" sz="2400" dirty="0" smtClean="0">
                <a:solidFill>
                  <a:srgbClr val="0000CC"/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" y="1926336"/>
            <a:ext cx="5846064" cy="493166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Sizing a PFR with a </a:t>
            </a:r>
            <a:r>
              <a:rPr lang="en-US" dirty="0" err="1" smtClean="0"/>
              <a:t>Levenspiel</a:t>
            </a:r>
            <a:r>
              <a:rPr lang="en-US" dirty="0" smtClean="0"/>
              <a:t> Plot</a:t>
            </a:r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838200" y="1066800"/>
          <a:ext cx="74676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3450"/>
                <a:gridCol w="933450"/>
                <a:gridCol w="933450"/>
                <a:gridCol w="933450"/>
                <a:gridCol w="933450"/>
                <a:gridCol w="933450"/>
                <a:gridCol w="933450"/>
                <a:gridCol w="933450"/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X</a:t>
                      </a:r>
                      <a:r>
                        <a:rPr lang="en-US" sz="2000" b="0" i="0" u="none" strike="noStrike" baseline="-25000" dirty="0" smtClean="0">
                          <a:solidFill>
                            <a:schemeClr val="bg1"/>
                          </a:solidFill>
                          <a:latin typeface="+mn-lt"/>
                        </a:rPr>
                        <a:t>A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0.8</a:t>
                      </a: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F</a:t>
                      </a:r>
                      <a:r>
                        <a:rPr lang="en-US" sz="2000" b="0" i="0" u="none" strike="noStrike" baseline="-25000" dirty="0" smtClean="0">
                          <a:solidFill>
                            <a:srgbClr val="000000"/>
                          </a:solidFill>
                          <a:latin typeface="+mn-lt"/>
                        </a:rPr>
                        <a:t>A0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/-</a:t>
                      </a:r>
                      <a:r>
                        <a:rPr lang="en-US" sz="2000" b="0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r</a:t>
                      </a:r>
                      <a:r>
                        <a:rPr lang="en-US" sz="2000" b="0" i="0" u="none" strike="noStrike" baseline="-25000" dirty="0" err="1">
                          <a:solidFill>
                            <a:srgbClr val="000000"/>
                          </a:solidFill>
                          <a:latin typeface="+mn-lt"/>
                        </a:rPr>
                        <a:t>A</a:t>
                      </a:r>
                      <a:endParaRPr lang="en-US" sz="2000" b="0" i="0" u="none" strike="noStrike" baseline="-250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0.89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1.08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1.33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2.05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3.56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5.06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8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6172200" y="2057400"/>
            <a:ext cx="26066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V</a:t>
            </a:r>
            <a:r>
              <a:rPr lang="en-US" sz="2400" baseline="-25000" dirty="0" smtClean="0"/>
              <a:t>PFR</a:t>
            </a:r>
            <a:r>
              <a:rPr lang="en-US" sz="2400" dirty="0" smtClean="0"/>
              <a:t> for X</a:t>
            </a:r>
            <a:r>
              <a:rPr lang="en-US" sz="2400" baseline="-25000" dirty="0" smtClean="0"/>
              <a:t>A</a:t>
            </a:r>
            <a:r>
              <a:rPr lang="en-US" sz="2400" dirty="0" smtClean="0"/>
              <a:t> = 0.4?</a:t>
            </a:r>
          </a:p>
        </p:txBody>
      </p:sp>
      <p:graphicFrame>
        <p:nvGraphicFramePr>
          <p:cNvPr id="25605" name="Object 2"/>
          <p:cNvGraphicFramePr>
            <a:graphicFrameLocks noChangeAspect="1"/>
          </p:cNvGraphicFramePr>
          <p:nvPr/>
        </p:nvGraphicFramePr>
        <p:xfrm>
          <a:off x="5974080" y="2721193"/>
          <a:ext cx="3048000" cy="8602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73" name="Equation" r:id="rId4" imgW="3365280" imgH="952200" progId="Equation.3">
                  <p:embed/>
                </p:oleObj>
              </mc:Choice>
              <mc:Fallback>
                <p:oleObj name="Equation" r:id="rId4" imgW="3365280" imgH="952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4080" y="2721193"/>
                        <a:ext cx="3048000" cy="86020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5791200" y="3886200"/>
            <a:ext cx="3276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CC"/>
                </a:solidFill>
              </a:rPr>
              <a:t>We do not have an expression for –</a:t>
            </a:r>
            <a:r>
              <a:rPr lang="en-US" sz="2400" dirty="0" err="1" smtClean="0">
                <a:solidFill>
                  <a:srgbClr val="0000CC"/>
                </a:solidFill>
              </a:rPr>
              <a:t>r</a:t>
            </a:r>
            <a:r>
              <a:rPr lang="en-US" sz="2400" baseline="-25000" dirty="0" err="1" smtClean="0">
                <a:solidFill>
                  <a:srgbClr val="0000CC"/>
                </a:solidFill>
              </a:rPr>
              <a:t>A</a:t>
            </a:r>
            <a:r>
              <a:rPr lang="en-US" sz="2400" dirty="0" smtClean="0">
                <a:solidFill>
                  <a:srgbClr val="0000CC"/>
                </a:solidFill>
              </a:rPr>
              <a:t>(X</a:t>
            </a:r>
            <a:r>
              <a:rPr lang="en-US" sz="2400" baseline="-25000" dirty="0" smtClean="0">
                <a:solidFill>
                  <a:srgbClr val="0000CC"/>
                </a:solidFill>
              </a:rPr>
              <a:t>A</a:t>
            </a:r>
            <a:r>
              <a:rPr lang="en-US" sz="2400" dirty="0" smtClean="0">
                <a:solidFill>
                  <a:srgbClr val="0000CC"/>
                </a:solidFill>
              </a:rPr>
              <a:t>)</a:t>
            </a:r>
          </a:p>
          <a:p>
            <a:endParaRPr lang="en-US" sz="2400" dirty="0" smtClean="0">
              <a:solidFill>
                <a:srgbClr val="0000CC"/>
              </a:solidFill>
            </a:endParaRPr>
          </a:p>
          <a:p>
            <a:pPr algn="ctr"/>
            <a:r>
              <a:rPr lang="en-US" sz="2400" dirty="0" smtClean="0">
                <a:solidFill>
                  <a:srgbClr val="7030A0"/>
                </a:solidFill>
              </a:rPr>
              <a:t>Numerically evaluate (Appendix A.4) to estimate the area under the curve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63622" y="5573358"/>
            <a:ext cx="19097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Volume of PFR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25846" cy="1143000"/>
          </a:xfrm>
        </p:spPr>
        <p:txBody>
          <a:bodyPr>
            <a:normAutofit/>
          </a:bodyPr>
          <a:lstStyle/>
          <a:p>
            <a:pPr lvl="0"/>
            <a:r>
              <a:rPr lang="en-GB" altLang="zh-TW" dirty="0">
                <a:solidFill>
                  <a:schemeClr val="tx1"/>
                </a:solidFill>
              </a:rPr>
              <a:t>Review: CSTR Basic </a:t>
            </a:r>
            <a:r>
              <a:rPr lang="en-GB" altLang="zh-TW" dirty="0" smtClean="0">
                <a:solidFill>
                  <a:schemeClr val="tx1"/>
                </a:solidFill>
              </a:rPr>
              <a:t>Molar Balance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319" name="Text Box 4"/>
          <p:cNvSpPr txBox="1">
            <a:spLocks noChangeArrowheads="1"/>
          </p:cNvSpPr>
          <p:nvPr/>
        </p:nvSpPr>
        <p:spPr bwMode="auto">
          <a:xfrm>
            <a:off x="152400" y="2590800"/>
            <a:ext cx="843915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en-GB" altLang="zh-TW" sz="2400" dirty="0" smtClean="0">
                <a:solidFill>
                  <a:srgbClr val="0000FF"/>
                </a:solidFill>
              </a:rPr>
              <a:t>Accumulation =      In       -    Out     </a:t>
            </a:r>
            <a:r>
              <a:rPr lang="en-GB" altLang="zh-TW" sz="2400" dirty="0">
                <a:solidFill>
                  <a:srgbClr val="0000FF"/>
                </a:solidFill>
              </a:rPr>
              <a:t>+   </a:t>
            </a:r>
            <a:r>
              <a:rPr lang="en-GB" altLang="zh-TW" sz="2400" dirty="0" smtClean="0">
                <a:solidFill>
                  <a:srgbClr val="0000FF"/>
                </a:solidFill>
              </a:rPr>
              <a:t>Generation </a:t>
            </a:r>
          </a:p>
          <a:p>
            <a:pPr algn="just"/>
            <a:r>
              <a:rPr lang="en-GB" altLang="zh-TW" sz="2400" dirty="0" smtClean="0">
                <a:solidFill>
                  <a:srgbClr val="0000FF"/>
                </a:solidFill>
              </a:rPr>
              <a:t>by </a:t>
            </a:r>
            <a:r>
              <a:rPr lang="en-GB" altLang="zh-TW" sz="2400" dirty="0" err="1" smtClean="0">
                <a:solidFill>
                  <a:srgbClr val="0000FF"/>
                </a:solidFill>
              </a:rPr>
              <a:t>rxn</a:t>
            </a:r>
            <a:endParaRPr lang="en-GB" altLang="zh-TW" sz="2400" dirty="0">
              <a:solidFill>
                <a:srgbClr val="0000FF"/>
              </a:solidFill>
            </a:endParaRPr>
          </a:p>
          <a:p>
            <a:pPr algn="just"/>
            <a:r>
              <a:rPr lang="en-GB" altLang="zh-TW" sz="2000" dirty="0"/>
              <a:t>	</a:t>
            </a:r>
            <a:r>
              <a:rPr lang="en-GB" altLang="zh-TW" sz="2400" dirty="0"/>
              <a:t>0	</a:t>
            </a:r>
            <a:r>
              <a:rPr lang="en-GB" altLang="zh-TW" sz="2400" dirty="0" smtClean="0"/>
              <a:t> =      F</a:t>
            </a:r>
            <a:r>
              <a:rPr lang="en-GB" altLang="zh-TW" sz="2400" baseline="-25000" dirty="0" smtClean="0"/>
              <a:t>j0</a:t>
            </a:r>
            <a:r>
              <a:rPr lang="en-GB" altLang="zh-TW" sz="2400" baseline="-25000" dirty="0"/>
              <a:t> </a:t>
            </a:r>
            <a:r>
              <a:rPr lang="en-GB" altLang="zh-TW" sz="2400" dirty="0" smtClean="0"/>
              <a:t>    </a:t>
            </a:r>
            <a:r>
              <a:rPr lang="en-GB" altLang="zh-TW" sz="2400" baseline="-25000" dirty="0" smtClean="0"/>
              <a:t> </a:t>
            </a:r>
            <a:r>
              <a:rPr lang="en-GB" altLang="zh-TW" sz="2400" dirty="0"/>
              <a:t>-      </a:t>
            </a:r>
            <a:r>
              <a:rPr lang="en-GB" altLang="zh-TW" sz="2400" dirty="0" err="1"/>
              <a:t>F</a:t>
            </a:r>
            <a:r>
              <a:rPr lang="en-GB" altLang="zh-TW" sz="2400" baseline="-25000" dirty="0" err="1"/>
              <a:t>j</a:t>
            </a:r>
            <a:r>
              <a:rPr lang="en-GB" altLang="zh-TW" sz="2400" dirty="0"/>
              <a:t>      </a:t>
            </a:r>
            <a:r>
              <a:rPr lang="en-GB" altLang="zh-TW" sz="2400" dirty="0" smtClean="0"/>
              <a:t> +                </a:t>
            </a:r>
            <a:endParaRPr lang="en-GB" altLang="zh-TW" sz="2400" dirty="0"/>
          </a:p>
        </p:txBody>
      </p:sp>
      <p:graphicFrame>
        <p:nvGraphicFramePr>
          <p:cNvPr id="13316" name="Object 29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1781611523"/>
              </p:ext>
            </p:extLst>
          </p:nvPr>
        </p:nvGraphicFramePr>
        <p:xfrm>
          <a:off x="5953186" y="4419600"/>
          <a:ext cx="531812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68" name="Equation" r:id="rId3" imgW="355320" imgH="368280" progId="Equation.3">
                  <p:embed/>
                </p:oleObj>
              </mc:Choice>
              <mc:Fallback>
                <p:oleObj name="Equation" r:id="rId3" imgW="355320" imgH="3682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3186" y="4419600"/>
                        <a:ext cx="531812" cy="550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5" name="Object 26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822243244"/>
              </p:ext>
            </p:extLst>
          </p:nvPr>
        </p:nvGraphicFramePr>
        <p:xfrm>
          <a:off x="5663897" y="3115498"/>
          <a:ext cx="854075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69" name="Equation" r:id="rId5" imgW="634680" imgH="774360" progId="Equation.3">
                  <p:embed/>
                </p:oleObj>
              </mc:Choice>
              <mc:Fallback>
                <p:oleObj name="Equation" r:id="rId5" imgW="634680" imgH="774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3897" y="3115498"/>
                        <a:ext cx="854075" cy="1041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2" name="Text Box 28"/>
          <p:cNvSpPr txBox="1">
            <a:spLocks noChangeArrowheads="1"/>
          </p:cNvSpPr>
          <p:nvPr/>
        </p:nvSpPr>
        <p:spPr bwMode="auto">
          <a:xfrm>
            <a:off x="3200400" y="3926066"/>
            <a:ext cx="297389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altLang="zh-TW" sz="2400" dirty="0"/>
              <a:t>No </a:t>
            </a:r>
            <a:r>
              <a:rPr lang="en-US" altLang="zh-TW" sz="2400" b="1" dirty="0">
                <a:solidFill>
                  <a:srgbClr val="339933"/>
                </a:solidFill>
              </a:rPr>
              <a:t>spatial</a:t>
            </a:r>
            <a:r>
              <a:rPr lang="en-US" altLang="zh-TW" sz="2400" dirty="0"/>
              <a:t> variation:</a:t>
            </a:r>
          </a:p>
        </p:txBody>
      </p:sp>
      <p:sp>
        <p:nvSpPr>
          <p:cNvPr id="13323" name="Line 31"/>
          <p:cNvSpPr>
            <a:spLocks noChangeShapeType="1"/>
          </p:cNvSpPr>
          <p:nvPr/>
        </p:nvSpPr>
        <p:spPr bwMode="auto">
          <a:xfrm>
            <a:off x="6219092" y="3890391"/>
            <a:ext cx="0" cy="54864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13317" name="Object 3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5876128"/>
              </p:ext>
            </p:extLst>
          </p:nvPr>
        </p:nvGraphicFramePr>
        <p:xfrm>
          <a:off x="1709046" y="5402084"/>
          <a:ext cx="5435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70" name="Equation" r:id="rId7" imgW="5435280" imgH="825480" progId="Equation.DSMT4">
                  <p:embed/>
                </p:oleObj>
              </mc:Choice>
              <mc:Fallback>
                <p:oleObj name="Equation" r:id="rId7" imgW="5435280" imgH="825480" progId="Equation.DSMT4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9046" y="5402084"/>
                        <a:ext cx="54356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6" name="Rectangle 35"/>
          <p:cNvSpPr>
            <a:spLocks noChangeArrowheads="1"/>
          </p:cNvSpPr>
          <p:nvPr/>
        </p:nvSpPr>
        <p:spPr bwMode="auto">
          <a:xfrm>
            <a:off x="1658246" y="5370334"/>
            <a:ext cx="1524000" cy="1008062"/>
          </a:xfrm>
          <a:prstGeom prst="rect">
            <a:avLst/>
          </a:prstGeom>
          <a:noFill/>
          <a:ln w="38100" cmpd="dbl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Rectangle 23"/>
          <p:cNvSpPr txBox="1">
            <a:spLocks noChangeArrowheads="1"/>
          </p:cNvSpPr>
          <p:nvPr/>
        </p:nvSpPr>
        <p:spPr>
          <a:xfrm>
            <a:off x="76200" y="990600"/>
            <a:ext cx="7239000" cy="1828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34950" marR="0" lvl="0" indent="-23495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altLang="zh-TW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Continuously add</a:t>
            </a:r>
            <a:r>
              <a:rPr kumimoji="0" lang="en-GB" altLang="zh-TW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reactants and remove products</a:t>
            </a:r>
            <a:endParaRPr kumimoji="0" lang="en-GB" altLang="zh-TW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34950" marR="0" lvl="0" indent="-23495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altLang="zh-TW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 an ideal reactor, composition and temperature are spatially uniform (i.e. perfect mixing) </a:t>
            </a:r>
          </a:p>
          <a:p>
            <a:pPr marL="234950" marR="0" lvl="0" indent="-23495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altLang="zh-TW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At steady</a:t>
            </a:r>
            <a:r>
              <a:rPr kumimoji="0" lang="en-GB" altLang="zh-TW" sz="2400" b="0" i="0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state- no accu</a:t>
            </a:r>
            <a:r>
              <a:rPr lang="en-GB" altLang="zh-TW" sz="2400" noProof="0" dirty="0" smtClean="0">
                <a:solidFill>
                  <a:srgbClr val="7030A0"/>
                </a:solidFill>
              </a:rPr>
              <a:t>mulation</a:t>
            </a:r>
            <a:endParaRPr kumimoji="0" lang="zh-TW" altLang="en-GB" sz="2400" b="0" i="0" u="none" strike="noStrike" kern="1200" cap="none" spc="0" normalizeH="0" baseline="0" noProof="0" dirty="0" smtClean="0">
              <a:ln>
                <a:noFill/>
              </a:ln>
              <a:solidFill>
                <a:srgbClr val="7030A0"/>
              </a:solidFill>
              <a:effectLst/>
              <a:uLnTx/>
              <a:uFillTx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7239933" y="1066799"/>
            <a:ext cx="1772447" cy="2362201"/>
            <a:chOff x="381000" y="1924923"/>
            <a:chExt cx="1772447" cy="2362201"/>
          </a:xfrm>
        </p:grpSpPr>
        <p:grpSp>
          <p:nvGrpSpPr>
            <p:cNvPr id="19" name="Group 39"/>
            <p:cNvGrpSpPr/>
            <p:nvPr/>
          </p:nvGrpSpPr>
          <p:grpSpPr>
            <a:xfrm>
              <a:off x="381000" y="1924923"/>
              <a:ext cx="1610429" cy="2362201"/>
              <a:chOff x="2808767" y="1526676"/>
              <a:chExt cx="1610429" cy="1512936"/>
            </a:xfrm>
          </p:grpSpPr>
          <p:grpSp>
            <p:nvGrpSpPr>
              <p:cNvPr id="26" name="Group 25"/>
              <p:cNvGrpSpPr>
                <a:grpSpLocks/>
              </p:cNvGrpSpPr>
              <p:nvPr/>
            </p:nvGrpSpPr>
            <p:grpSpPr bwMode="auto">
              <a:xfrm>
                <a:off x="3200400" y="1600197"/>
                <a:ext cx="1077913" cy="1439415"/>
                <a:chOff x="3708400" y="3543300"/>
                <a:chExt cx="1077913" cy="1619343"/>
              </a:xfrm>
            </p:grpSpPr>
            <p:sp>
              <p:nvSpPr>
                <p:cNvPr id="29" name="Rectangle 4"/>
                <p:cNvSpPr>
                  <a:spLocks noChangeArrowheads="1"/>
                </p:cNvSpPr>
                <p:nvPr/>
              </p:nvSpPr>
              <p:spPr bwMode="auto">
                <a:xfrm>
                  <a:off x="3708400" y="3994070"/>
                  <a:ext cx="1066800" cy="1168573"/>
                </a:xfrm>
                <a:prstGeom prst="rect">
                  <a:avLst/>
                </a:prstGeom>
                <a:noFill/>
                <a:ln w="38100">
                  <a:solidFill>
                    <a:srgbClr val="0070C0"/>
                  </a:solidFill>
                  <a:miter lim="800000"/>
                  <a:headEnd/>
                  <a:tailEnd/>
                </a:ln>
                <a:effectLst>
                  <a:outerShdw dist="3592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altLang="en-US" u="none">
                    <a:solidFill>
                      <a:srgbClr val="FFFF00"/>
                    </a:solidFill>
                    <a:latin typeface="Helvetica" pitchFamily="34" charset="0"/>
                  </a:endParaRPr>
                </a:p>
              </p:txBody>
            </p:sp>
            <p:sp>
              <p:nvSpPr>
                <p:cNvPr id="30" name="Line 5"/>
                <p:cNvSpPr>
                  <a:spLocks noChangeShapeType="1"/>
                </p:cNvSpPr>
                <p:nvPr/>
              </p:nvSpPr>
              <p:spPr bwMode="auto">
                <a:xfrm>
                  <a:off x="4241800" y="3543300"/>
                  <a:ext cx="0" cy="1383605"/>
                </a:xfrm>
                <a:prstGeom prst="line">
                  <a:avLst/>
                </a:prstGeom>
                <a:noFill/>
                <a:ln w="38100">
                  <a:solidFill>
                    <a:srgbClr val="0070C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u="none"/>
                </a:p>
              </p:txBody>
            </p:sp>
            <p:sp>
              <p:nvSpPr>
                <p:cNvPr id="31" name="Oval 6"/>
                <p:cNvSpPr>
                  <a:spLocks noChangeArrowheads="1"/>
                </p:cNvSpPr>
                <p:nvPr/>
              </p:nvSpPr>
              <p:spPr bwMode="auto">
                <a:xfrm>
                  <a:off x="4241800" y="4888118"/>
                  <a:ext cx="381000" cy="152400"/>
                </a:xfrm>
                <a:prstGeom prst="ellipse">
                  <a:avLst/>
                </a:prstGeom>
                <a:noFill/>
                <a:ln w="38100">
                  <a:solidFill>
                    <a:srgbClr val="0070C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u="none"/>
                </a:p>
              </p:txBody>
            </p:sp>
            <p:sp>
              <p:nvSpPr>
                <p:cNvPr id="32" name="Oval 7"/>
                <p:cNvSpPr>
                  <a:spLocks noChangeArrowheads="1"/>
                </p:cNvSpPr>
                <p:nvPr/>
              </p:nvSpPr>
              <p:spPr bwMode="auto">
                <a:xfrm>
                  <a:off x="3860800" y="4888118"/>
                  <a:ext cx="381000" cy="152400"/>
                </a:xfrm>
                <a:prstGeom prst="ellipse">
                  <a:avLst/>
                </a:prstGeom>
                <a:noFill/>
                <a:ln w="38100">
                  <a:solidFill>
                    <a:srgbClr val="0070C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u="none"/>
                </a:p>
              </p:txBody>
            </p:sp>
            <p:sp>
              <p:nvSpPr>
                <p:cNvPr id="33" name="Freeform 8"/>
                <p:cNvSpPr>
                  <a:spLocks/>
                </p:cNvSpPr>
                <p:nvPr/>
              </p:nvSpPr>
              <p:spPr bwMode="auto">
                <a:xfrm>
                  <a:off x="3708400" y="4181683"/>
                  <a:ext cx="1077913" cy="177800"/>
                </a:xfrm>
                <a:custGeom>
                  <a:avLst/>
                  <a:gdLst/>
                  <a:ahLst/>
                  <a:cxnLst>
                    <a:cxn ang="0">
                      <a:pos x="0" y="56"/>
                    </a:cxn>
                    <a:cxn ang="0">
                      <a:pos x="192" y="8"/>
                    </a:cxn>
                    <a:cxn ang="0">
                      <a:pos x="240" y="104"/>
                    </a:cxn>
                    <a:cxn ang="0">
                      <a:pos x="384" y="56"/>
                    </a:cxn>
                    <a:cxn ang="0">
                      <a:pos x="528" y="56"/>
                    </a:cxn>
                    <a:cxn ang="0">
                      <a:pos x="624" y="8"/>
                    </a:cxn>
                    <a:cxn ang="0">
                      <a:pos x="672" y="56"/>
                    </a:cxn>
                    <a:cxn ang="0">
                      <a:pos x="672" y="104"/>
                    </a:cxn>
                  </a:cxnLst>
                  <a:rect l="0" t="0" r="r" b="b"/>
                  <a:pathLst>
                    <a:path w="679" h="112">
                      <a:moveTo>
                        <a:pt x="0" y="56"/>
                      </a:moveTo>
                      <a:cubicBezTo>
                        <a:pt x="76" y="28"/>
                        <a:pt x="152" y="0"/>
                        <a:pt x="192" y="8"/>
                      </a:cubicBezTo>
                      <a:cubicBezTo>
                        <a:pt x="231" y="15"/>
                        <a:pt x="207" y="95"/>
                        <a:pt x="240" y="104"/>
                      </a:cubicBezTo>
                      <a:cubicBezTo>
                        <a:pt x="272" y="112"/>
                        <a:pt x="336" y="64"/>
                        <a:pt x="384" y="56"/>
                      </a:cubicBezTo>
                      <a:cubicBezTo>
                        <a:pt x="432" y="48"/>
                        <a:pt x="488" y="63"/>
                        <a:pt x="528" y="56"/>
                      </a:cubicBezTo>
                      <a:cubicBezTo>
                        <a:pt x="567" y="48"/>
                        <a:pt x="600" y="8"/>
                        <a:pt x="624" y="8"/>
                      </a:cubicBezTo>
                      <a:cubicBezTo>
                        <a:pt x="648" y="8"/>
                        <a:pt x="664" y="40"/>
                        <a:pt x="672" y="56"/>
                      </a:cubicBezTo>
                      <a:cubicBezTo>
                        <a:pt x="679" y="71"/>
                        <a:pt x="675" y="87"/>
                        <a:pt x="672" y="104"/>
                      </a:cubicBezTo>
                    </a:path>
                  </a:pathLst>
                </a:custGeom>
                <a:noFill/>
                <a:ln w="38100" cmpd="sng">
                  <a:solidFill>
                    <a:srgbClr val="0070C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u="none"/>
                </a:p>
              </p:txBody>
            </p:sp>
          </p:grpSp>
          <p:sp>
            <p:nvSpPr>
              <p:cNvPr id="27" name="TextBox 26"/>
              <p:cNvSpPr txBox="1"/>
              <p:nvPr/>
            </p:nvSpPr>
            <p:spPr>
              <a:xfrm>
                <a:off x="2808767" y="1526677"/>
                <a:ext cx="53091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/>
                  <a:t>F</a:t>
                </a:r>
                <a:r>
                  <a:rPr lang="en-US" sz="2400" baseline="-25000" dirty="0" smtClean="0"/>
                  <a:t>j0</a:t>
                </a:r>
                <a:endParaRPr lang="en-US" sz="2400" dirty="0"/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4002094" y="1526676"/>
                <a:ext cx="41710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err="1" smtClean="0"/>
                  <a:t>F</a:t>
                </a:r>
                <a:r>
                  <a:rPr lang="en-US" sz="2400" baseline="-25000" dirty="0" err="1" smtClean="0"/>
                  <a:t>j</a:t>
                </a:r>
                <a:endParaRPr lang="en-US" sz="2400" dirty="0"/>
              </a:p>
            </p:txBody>
          </p:sp>
        </p:grpSp>
        <p:grpSp>
          <p:nvGrpSpPr>
            <p:cNvPr id="20" name="Group 54"/>
            <p:cNvGrpSpPr/>
            <p:nvPr/>
          </p:nvGrpSpPr>
          <p:grpSpPr>
            <a:xfrm>
              <a:off x="449337" y="2458321"/>
              <a:ext cx="640080" cy="457200"/>
              <a:chOff x="2564552" y="1162921"/>
              <a:chExt cx="896112" cy="457200"/>
            </a:xfrm>
          </p:grpSpPr>
          <p:sp>
            <p:nvSpPr>
              <p:cNvPr id="24" name="Line 9"/>
              <p:cNvSpPr>
                <a:spLocks noChangeShapeType="1"/>
              </p:cNvSpPr>
              <p:nvPr/>
            </p:nvSpPr>
            <p:spPr bwMode="auto">
              <a:xfrm flipV="1">
                <a:off x="2564552" y="1162921"/>
                <a:ext cx="896112" cy="0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 u="none"/>
              </a:p>
            </p:txBody>
          </p:sp>
          <p:sp>
            <p:nvSpPr>
              <p:cNvPr id="25" name="Line 10"/>
              <p:cNvSpPr>
                <a:spLocks noChangeShapeType="1"/>
              </p:cNvSpPr>
              <p:nvPr/>
            </p:nvSpPr>
            <p:spPr bwMode="auto">
              <a:xfrm>
                <a:off x="3429000" y="1162921"/>
                <a:ext cx="0" cy="457200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 type="triangle" w="med" len="med"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 u="none"/>
              </a:p>
            </p:txBody>
          </p:sp>
        </p:grpSp>
        <p:grpSp>
          <p:nvGrpSpPr>
            <p:cNvPr id="21" name="Group 55"/>
            <p:cNvGrpSpPr/>
            <p:nvPr/>
          </p:nvGrpSpPr>
          <p:grpSpPr>
            <a:xfrm>
              <a:off x="1513367" y="2438400"/>
              <a:ext cx="640080" cy="795668"/>
              <a:chOff x="1513367" y="2438400"/>
              <a:chExt cx="640080" cy="795668"/>
            </a:xfrm>
          </p:grpSpPr>
          <p:sp>
            <p:nvSpPr>
              <p:cNvPr id="22" name="Line 12"/>
              <p:cNvSpPr>
                <a:spLocks noChangeShapeType="1"/>
              </p:cNvSpPr>
              <p:nvPr/>
            </p:nvSpPr>
            <p:spPr bwMode="auto">
              <a:xfrm flipV="1">
                <a:off x="1524000" y="2438400"/>
                <a:ext cx="0" cy="795668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 u="none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/>
            </p:nvSpPr>
            <p:spPr bwMode="auto">
              <a:xfrm flipV="1">
                <a:off x="1513367" y="2438400"/>
                <a:ext cx="640080" cy="0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 type="triangle"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 u="none"/>
              </a:p>
            </p:txBody>
          </p:sp>
        </p:grpSp>
      </p:grpSp>
      <p:sp>
        <p:nvSpPr>
          <p:cNvPr id="35" name="TextBox 34"/>
          <p:cNvSpPr txBox="1"/>
          <p:nvPr/>
        </p:nvSpPr>
        <p:spPr>
          <a:xfrm>
            <a:off x="168536" y="4888791"/>
            <a:ext cx="609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7030A0"/>
                </a:solidFill>
              </a:rPr>
              <a:t>Ideal Steady State CSTR Design Equation:</a:t>
            </a:r>
            <a:endParaRPr lang="en-US" sz="2400" dirty="0">
              <a:solidFill>
                <a:srgbClr val="7030A0"/>
              </a:solidFill>
            </a:endParaRPr>
          </a:p>
        </p:txBody>
      </p:sp>
      <p:sp>
        <p:nvSpPr>
          <p:cNvPr id="37" name="Rectangle 35"/>
          <p:cNvSpPr>
            <a:spLocks noChangeArrowheads="1"/>
          </p:cNvSpPr>
          <p:nvPr/>
        </p:nvSpPr>
        <p:spPr bwMode="auto">
          <a:xfrm>
            <a:off x="5154335" y="5420029"/>
            <a:ext cx="1981200" cy="838200"/>
          </a:xfrm>
          <a:prstGeom prst="rect">
            <a:avLst/>
          </a:prstGeom>
          <a:noFill/>
          <a:ln w="38100" cmpd="dbl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068446" y="5481891"/>
            <a:ext cx="2057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in terms of concentration</a:t>
            </a:r>
            <a:endParaRPr lang="en-US" sz="2400" dirty="0"/>
          </a:p>
        </p:txBody>
      </p:sp>
      <p:sp>
        <p:nvSpPr>
          <p:cNvPr id="39" name="Rectangle 38"/>
          <p:cNvSpPr/>
          <p:nvPr/>
        </p:nvSpPr>
        <p:spPr>
          <a:xfrm>
            <a:off x="170690" y="5481891"/>
            <a:ext cx="1447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400" dirty="0" smtClean="0"/>
              <a:t>in terms of flow</a:t>
            </a: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3825507" y="6143611"/>
            <a:ext cx="13064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C00000"/>
                </a:solidFill>
                <a:sym typeface="Symbol"/>
              </a:rPr>
              <a:t> (upsilon)</a:t>
            </a:r>
            <a:endParaRPr lang="en-US" sz="1600" b="1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215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Numerical Evaluation of Integrals (A.4)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191000" y="914400"/>
            <a:ext cx="40400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Simpson’s one-third rule (3-point):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4267200" y="1295400"/>
          <a:ext cx="4572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341" name="Equation" r:id="rId3" imgW="4572000" imgH="914400" progId="Equation.3">
                  <p:embed/>
                </p:oleObj>
              </mc:Choice>
              <mc:Fallback>
                <p:oleObj name="Equation" r:id="rId3" imgW="4572000" imgH="9144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1295400"/>
                        <a:ext cx="45720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4838700" y="2209800"/>
          <a:ext cx="34290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342" name="Equation" r:id="rId5" imgW="3429000" imgH="723600" progId="Equation.3">
                  <p:embed/>
                </p:oleObj>
              </mc:Choice>
              <mc:Fallback>
                <p:oleObj name="Equation" r:id="rId5" imgW="3429000" imgH="7236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8700" y="2209800"/>
                        <a:ext cx="3429000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518160" y="914400"/>
            <a:ext cx="31102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Trapezoidal rule (2-point):</a:t>
            </a:r>
          </a:p>
        </p:txBody>
      </p:sp>
      <p:graphicFrame>
        <p:nvGraphicFramePr>
          <p:cNvPr id="26632" name="Object 8"/>
          <p:cNvGraphicFramePr>
            <a:graphicFrameLocks noChangeAspect="1"/>
          </p:cNvGraphicFramePr>
          <p:nvPr/>
        </p:nvGraphicFramePr>
        <p:xfrm>
          <a:off x="518160" y="1295400"/>
          <a:ext cx="33909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343" name="Equation" r:id="rId7" imgW="3390840" imgH="914400" progId="Equation.3">
                  <p:embed/>
                </p:oleObj>
              </mc:Choice>
              <mc:Fallback>
                <p:oleObj name="Equation" r:id="rId7" imgW="3390840" imgH="9144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" y="1295400"/>
                        <a:ext cx="33909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3" name="Object 9"/>
          <p:cNvGraphicFramePr>
            <a:graphicFrameLocks noChangeAspect="1"/>
          </p:cNvGraphicFramePr>
          <p:nvPr/>
        </p:nvGraphicFramePr>
        <p:xfrm>
          <a:off x="1356360" y="2209800"/>
          <a:ext cx="1498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344" name="Equation" r:id="rId9" imgW="1498320" imgH="380880" progId="Equation.3">
                  <p:embed/>
                </p:oleObj>
              </mc:Choice>
              <mc:Fallback>
                <p:oleObj name="Equation" r:id="rId9" imgW="1498320" imgH="38088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6360" y="2209800"/>
                        <a:ext cx="14986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9"/>
          <p:cNvSpPr/>
          <p:nvPr/>
        </p:nvSpPr>
        <p:spPr>
          <a:xfrm>
            <a:off x="198120" y="914400"/>
            <a:ext cx="3931920" cy="2209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4229100" y="914400"/>
            <a:ext cx="4724400" cy="2209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622300" y="3322320"/>
            <a:ext cx="43815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Simpson’s three-eights rule (4-point):</a:t>
            </a: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2774899"/>
              </p:ext>
            </p:extLst>
          </p:nvPr>
        </p:nvGraphicFramePr>
        <p:xfrm>
          <a:off x="393700" y="3886200"/>
          <a:ext cx="5880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345" name="Equation" r:id="rId11" imgW="5879880" imgH="914400" progId="Equation.3">
                  <p:embed/>
                </p:oleObj>
              </mc:Choice>
              <mc:Fallback>
                <p:oleObj name="Equation" r:id="rId11" imgW="5879880" imgH="9144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700" y="3886200"/>
                        <a:ext cx="58801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0842412"/>
              </p:ext>
            </p:extLst>
          </p:nvPr>
        </p:nvGraphicFramePr>
        <p:xfrm>
          <a:off x="6794500" y="4076700"/>
          <a:ext cx="17780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346" name="Equation" r:id="rId13" imgW="1777680" imgH="723600" progId="Equation.3">
                  <p:embed/>
                </p:oleObj>
              </mc:Choice>
              <mc:Fallback>
                <p:oleObj name="Equation" r:id="rId13" imgW="1777680" imgH="72360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4500" y="4076700"/>
                        <a:ext cx="1778000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8499916"/>
              </p:ext>
            </p:extLst>
          </p:nvPr>
        </p:nvGraphicFramePr>
        <p:xfrm>
          <a:off x="5346700" y="3505200"/>
          <a:ext cx="3403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347" name="Equation" r:id="rId15" imgW="3403440" imgH="380880" progId="Equation.3">
                  <p:embed/>
                </p:oleObj>
              </mc:Choice>
              <mc:Fallback>
                <p:oleObj name="Equation" r:id="rId15" imgW="3403440" imgH="38088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6700" y="3505200"/>
                        <a:ext cx="34036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22"/>
          <p:cNvSpPr/>
          <p:nvPr/>
        </p:nvSpPr>
        <p:spPr>
          <a:xfrm>
            <a:off x="190500" y="3246120"/>
            <a:ext cx="8763000" cy="16459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623824" y="5074920"/>
            <a:ext cx="40112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Simpson’s five-point </a:t>
            </a:r>
            <a:r>
              <a:rPr lang="en-US" sz="2000" dirty="0" err="1" smtClean="0"/>
              <a:t>quadrature</a:t>
            </a:r>
            <a:r>
              <a:rPr lang="en-US" sz="2000" dirty="0" smtClean="0"/>
              <a:t> :</a:t>
            </a:r>
          </a:p>
        </p:txBody>
      </p:sp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7635410"/>
              </p:ext>
            </p:extLst>
          </p:nvPr>
        </p:nvGraphicFramePr>
        <p:xfrm>
          <a:off x="190499" y="5440871"/>
          <a:ext cx="6896101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348" name="Equation" r:id="rId17" imgW="6895800" imgH="914400" progId="Equation.3">
                  <p:embed/>
                </p:oleObj>
              </mc:Choice>
              <mc:Fallback>
                <p:oleObj name="Equation" r:id="rId17" imgW="6895800" imgH="91440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499" y="5440871"/>
                        <a:ext cx="6896101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7137505"/>
              </p:ext>
            </p:extLst>
          </p:nvPr>
        </p:nvGraphicFramePr>
        <p:xfrm>
          <a:off x="7261860" y="5512308"/>
          <a:ext cx="17907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349" name="Equation" r:id="rId19" imgW="1790640" imgH="723600" progId="Equation.3">
                  <p:embed/>
                </p:oleObj>
              </mc:Choice>
              <mc:Fallback>
                <p:oleObj name="Equation" r:id="rId19" imgW="1790640" imgH="72360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1860" y="5512308"/>
                        <a:ext cx="1790700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Rectangle 29"/>
          <p:cNvSpPr/>
          <p:nvPr/>
        </p:nvSpPr>
        <p:spPr>
          <a:xfrm>
            <a:off x="192024" y="4983480"/>
            <a:ext cx="8763000" cy="14935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6710626"/>
              </p:ext>
            </p:extLst>
          </p:nvPr>
        </p:nvGraphicFramePr>
        <p:xfrm>
          <a:off x="838200" y="990600"/>
          <a:ext cx="74676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3450"/>
                <a:gridCol w="933450"/>
                <a:gridCol w="933450"/>
                <a:gridCol w="933450"/>
                <a:gridCol w="933450"/>
                <a:gridCol w="933450"/>
                <a:gridCol w="933450"/>
                <a:gridCol w="933450"/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X</a:t>
                      </a:r>
                      <a:r>
                        <a:rPr lang="en-US" sz="2000" b="0" i="0" u="none" strike="noStrike" baseline="-25000" dirty="0" smtClean="0">
                          <a:solidFill>
                            <a:schemeClr val="bg1"/>
                          </a:solidFill>
                          <a:latin typeface="+mn-lt"/>
                        </a:rPr>
                        <a:t>A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FFFF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FFFF00"/>
                          </a:solidFill>
                          <a:latin typeface="+mn-lt"/>
                        </a:rPr>
                        <a:t>0.4</a:t>
                      </a:r>
                      <a:endParaRPr lang="en-US" sz="2000" b="0" i="0" u="none" strike="noStrike" dirty="0">
                        <a:solidFill>
                          <a:srgbClr val="FFFF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0.8</a:t>
                      </a: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F</a:t>
                      </a:r>
                      <a:r>
                        <a:rPr lang="en-US" sz="2000" b="0" i="0" u="none" strike="noStrike" baseline="-25000" dirty="0" smtClean="0">
                          <a:solidFill>
                            <a:srgbClr val="000000"/>
                          </a:solidFill>
                          <a:latin typeface="+mn-lt"/>
                        </a:rPr>
                        <a:t>A0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/-</a:t>
                      </a:r>
                      <a:r>
                        <a:rPr lang="en-US" sz="2000" b="0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r</a:t>
                      </a:r>
                      <a:r>
                        <a:rPr lang="en-US" sz="2000" b="0" i="0" u="none" strike="noStrike" baseline="-25000" dirty="0" err="1">
                          <a:solidFill>
                            <a:srgbClr val="000000"/>
                          </a:solidFill>
                          <a:latin typeface="+mn-lt"/>
                        </a:rPr>
                        <a:t>A</a:t>
                      </a:r>
                      <a:endParaRPr lang="en-US" sz="2000" b="0" i="0" u="none" strike="noStrike" baseline="-250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0.89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1.08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1.33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2.05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3.56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5.06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8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Sizing a PFR with a </a:t>
            </a:r>
            <a:r>
              <a:rPr lang="en-US" dirty="0" err="1" smtClean="0"/>
              <a:t>Levenspiel</a:t>
            </a:r>
            <a:r>
              <a:rPr lang="en-US" dirty="0" smtClean="0"/>
              <a:t> Plot</a:t>
            </a:r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3573852"/>
              </p:ext>
            </p:extLst>
          </p:nvPr>
        </p:nvGraphicFramePr>
        <p:xfrm>
          <a:off x="838200" y="990600"/>
          <a:ext cx="74676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3450"/>
                <a:gridCol w="933450"/>
                <a:gridCol w="933450"/>
                <a:gridCol w="933450"/>
                <a:gridCol w="933450"/>
                <a:gridCol w="933450"/>
                <a:gridCol w="933450"/>
                <a:gridCol w="933450"/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X</a:t>
                      </a:r>
                      <a:r>
                        <a:rPr lang="en-US" sz="2000" b="0" i="0" u="none" strike="noStrike" baseline="-25000" dirty="0" smtClean="0">
                          <a:solidFill>
                            <a:schemeClr val="bg1"/>
                          </a:solidFill>
                          <a:latin typeface="+mn-lt"/>
                        </a:rPr>
                        <a:t>A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FFFF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FFFF00"/>
                          </a:solidFill>
                          <a:latin typeface="+mn-lt"/>
                        </a:rPr>
                        <a:t>0.2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FFFF00"/>
                          </a:solidFill>
                          <a:latin typeface="+mn-lt"/>
                        </a:rPr>
                        <a:t>0.4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0.8</a:t>
                      </a: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F</a:t>
                      </a:r>
                      <a:r>
                        <a:rPr lang="en-US" sz="2000" b="0" i="0" u="none" strike="noStrike" baseline="-25000" dirty="0" smtClean="0">
                          <a:solidFill>
                            <a:srgbClr val="000000"/>
                          </a:solidFill>
                          <a:latin typeface="+mn-lt"/>
                        </a:rPr>
                        <a:t>A0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/-</a:t>
                      </a:r>
                      <a:r>
                        <a:rPr lang="en-US" sz="2000" b="0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r</a:t>
                      </a:r>
                      <a:r>
                        <a:rPr lang="en-US" sz="2000" b="0" i="0" u="none" strike="noStrike" baseline="-25000" dirty="0" err="1">
                          <a:solidFill>
                            <a:srgbClr val="000000"/>
                          </a:solidFill>
                          <a:latin typeface="+mn-lt"/>
                        </a:rPr>
                        <a:t>A</a:t>
                      </a:r>
                      <a:endParaRPr lang="en-US" sz="2000" b="0" i="0" u="none" strike="noStrike" baseline="-250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0.89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1.08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1.33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2.05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3.56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5.06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8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304800" y="1824335"/>
            <a:ext cx="26066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CC"/>
                </a:solidFill>
              </a:rPr>
              <a:t>V</a:t>
            </a:r>
            <a:r>
              <a:rPr lang="en-US" sz="2400" baseline="-25000" dirty="0" smtClean="0">
                <a:solidFill>
                  <a:srgbClr val="0000CC"/>
                </a:solidFill>
              </a:rPr>
              <a:t>PFR</a:t>
            </a:r>
            <a:r>
              <a:rPr lang="en-US" sz="2400" dirty="0" smtClean="0">
                <a:solidFill>
                  <a:srgbClr val="0000CC"/>
                </a:solidFill>
              </a:rPr>
              <a:t> for X</a:t>
            </a:r>
            <a:r>
              <a:rPr lang="en-US" sz="2400" baseline="-25000" dirty="0" smtClean="0">
                <a:solidFill>
                  <a:srgbClr val="0000CC"/>
                </a:solidFill>
              </a:rPr>
              <a:t>A</a:t>
            </a:r>
            <a:r>
              <a:rPr lang="en-US" sz="2400" dirty="0" smtClean="0">
                <a:solidFill>
                  <a:srgbClr val="0000CC"/>
                </a:solidFill>
              </a:rPr>
              <a:t> = 0.4?</a:t>
            </a:r>
          </a:p>
        </p:txBody>
      </p:sp>
      <p:graphicFrame>
        <p:nvGraphicFramePr>
          <p:cNvPr id="2560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1902084"/>
              </p:ext>
            </p:extLst>
          </p:nvPr>
        </p:nvGraphicFramePr>
        <p:xfrm>
          <a:off x="3200400" y="1828800"/>
          <a:ext cx="3048000" cy="8602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712" name="Equation" r:id="rId3" imgW="3365280" imgH="952200" progId="Equation.3">
                  <p:embed/>
                </p:oleObj>
              </mc:Choice>
              <mc:Fallback>
                <p:oleObj name="Equation" r:id="rId3" imgW="3365280" imgH="952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1828800"/>
                        <a:ext cx="3048000" cy="86020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57200" y="2743200"/>
            <a:ext cx="45674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Use Simpson’s one-third rule (3-point):</a:t>
            </a: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7395255"/>
              </p:ext>
            </p:extLst>
          </p:nvPr>
        </p:nvGraphicFramePr>
        <p:xfrm>
          <a:off x="819150" y="5975350"/>
          <a:ext cx="50546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713" name="Equation" r:id="rId5" imgW="5054400" imgH="634680" progId="Equation.DSMT4">
                  <p:embed/>
                </p:oleObj>
              </mc:Choice>
              <mc:Fallback>
                <p:oleObj name="Equation" r:id="rId5" imgW="5054400" imgH="634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9150" y="5975350"/>
                        <a:ext cx="5054600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2460985"/>
              </p:ext>
            </p:extLst>
          </p:nvPr>
        </p:nvGraphicFramePr>
        <p:xfrm>
          <a:off x="381000" y="3200400"/>
          <a:ext cx="4572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714" name="Equation" r:id="rId7" imgW="4572000" imgH="914400" progId="Equation.3">
                  <p:embed/>
                </p:oleObj>
              </mc:Choice>
              <mc:Fallback>
                <p:oleObj name="Equation" r:id="rId7" imgW="4572000" imgH="914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3200400"/>
                        <a:ext cx="45720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9399209"/>
              </p:ext>
            </p:extLst>
          </p:nvPr>
        </p:nvGraphicFramePr>
        <p:xfrm>
          <a:off x="5212080" y="3276600"/>
          <a:ext cx="35941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715" name="Equation" r:id="rId9" imgW="3593880" imgH="723600" progId="Equation.3">
                  <p:embed/>
                </p:oleObj>
              </mc:Choice>
              <mc:Fallback>
                <p:oleObj name="Equation" r:id="rId9" imgW="3593880" imgH="723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2080" y="3276600"/>
                        <a:ext cx="3594100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3291340"/>
              </p:ext>
            </p:extLst>
          </p:nvPr>
        </p:nvGraphicFramePr>
        <p:xfrm>
          <a:off x="1492250" y="4902200"/>
          <a:ext cx="61595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716" name="Equation" r:id="rId11" imgW="6159240" imgH="812520" progId="Equation.DSMT4">
                  <p:embed/>
                </p:oleObj>
              </mc:Choice>
              <mc:Fallback>
                <p:oleObj name="Equation" r:id="rId11" imgW="6159240" imgH="8125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2250" y="4902200"/>
                        <a:ext cx="61595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4403726"/>
              </p:ext>
            </p:extLst>
          </p:nvPr>
        </p:nvGraphicFramePr>
        <p:xfrm>
          <a:off x="2120900" y="4114800"/>
          <a:ext cx="49022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717" name="Equation" r:id="rId13" imgW="4902120" imgH="723600" progId="Equation.3">
                  <p:embed/>
                </p:oleObj>
              </mc:Choice>
              <mc:Fallback>
                <p:oleObj name="Equation" r:id="rId13" imgW="4902120" imgH="723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0900" y="4114800"/>
                        <a:ext cx="4902200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6248400" y="6098990"/>
            <a:ext cx="27671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= area under the curve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7010400" y="2274860"/>
            <a:ext cx="1752600" cy="1230340"/>
            <a:chOff x="7010400" y="2274860"/>
            <a:chExt cx="1752600" cy="1230340"/>
          </a:xfrm>
        </p:grpSpPr>
        <p:sp>
          <p:nvSpPr>
            <p:cNvPr id="3" name="TextBox 2"/>
            <p:cNvSpPr txBox="1"/>
            <p:nvPr/>
          </p:nvSpPr>
          <p:spPr>
            <a:xfrm>
              <a:off x="7010400" y="2274860"/>
              <a:ext cx="17526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  <a:latin typeface="Arial"/>
                  <a:cs typeface="Arial"/>
                </a:rPr>
                <a:t>X</a:t>
              </a:r>
              <a:r>
                <a:rPr lang="en-US" baseline="-25000" dirty="0" smtClean="0">
                  <a:solidFill>
                    <a:srgbClr val="FF0000"/>
                  </a:solidFill>
                  <a:latin typeface="Arial"/>
                  <a:cs typeface="Arial"/>
                </a:rPr>
                <a:t>A</a:t>
              </a:r>
              <a:r>
                <a:rPr lang="en-US" dirty="0" smtClean="0">
                  <a:solidFill>
                    <a:srgbClr val="FF0000"/>
                  </a:solidFill>
                  <a:latin typeface="Arial"/>
                  <a:cs typeface="Arial"/>
                </a:rPr>
                <a:t> increments must be equal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cxnSp>
          <p:nvCxnSpPr>
            <p:cNvPr id="5" name="Straight Arrow Connector 4"/>
            <p:cNvCxnSpPr/>
            <p:nvPr/>
          </p:nvCxnSpPr>
          <p:spPr>
            <a:xfrm>
              <a:off x="8382000" y="2921191"/>
              <a:ext cx="228600" cy="584009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" name="Straight Arrow Connector 9"/>
          <p:cNvCxnSpPr/>
          <p:nvPr/>
        </p:nvCxnSpPr>
        <p:spPr>
          <a:xfrm flipH="1">
            <a:off x="4231575" y="2743200"/>
            <a:ext cx="2819400" cy="160020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893570" y="1352550"/>
            <a:ext cx="6832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0.89</a:t>
            </a:r>
            <a:endParaRPr lang="en-US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60470" y="1344930"/>
            <a:ext cx="8001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1.33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705350" y="1348740"/>
            <a:ext cx="8001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7030A0"/>
                </a:solidFill>
              </a:rPr>
              <a:t>2.05</a:t>
            </a:r>
            <a:endParaRPr lang="en-US" sz="20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3394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3" grpId="0"/>
      <p:bldP spid="4" grpId="0"/>
      <p:bldP spid="7" grpId="0"/>
      <p:bldP spid="2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Reactors in Series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52400" y="990600"/>
            <a:ext cx="845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In practice, reactors are usually connected so the exit stream of one reactor is the feed stream for the next reactor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93700" y="2057400"/>
            <a:ext cx="3276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/>
              <a:t>Conversion up to point </a:t>
            </a:r>
            <a:r>
              <a:rPr lang="en-US" sz="2400" dirty="0" err="1" smtClean="0"/>
              <a:t>i</a:t>
            </a:r>
            <a:r>
              <a:rPr lang="en-US" sz="2400" dirty="0" smtClean="0"/>
              <a:t> (no side streams):</a:t>
            </a:r>
          </a:p>
        </p:txBody>
      </p:sp>
      <p:graphicFrame>
        <p:nvGraphicFramePr>
          <p:cNvPr id="42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9333988"/>
              </p:ext>
            </p:extLst>
          </p:nvPr>
        </p:nvGraphicFramePr>
        <p:xfrm>
          <a:off x="3746500" y="2170176"/>
          <a:ext cx="49403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32" name="Equation" r:id="rId3" imgW="4940280" imgH="672840" progId="Equation.3">
                  <p:embed/>
                </p:oleObj>
              </mc:Choice>
              <mc:Fallback>
                <p:oleObj name="Equation" r:id="rId3" imgW="4940280" imgH="6728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6500" y="2170176"/>
                        <a:ext cx="49403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1" name="Group 80"/>
          <p:cNvGrpSpPr/>
          <p:nvPr/>
        </p:nvGrpSpPr>
        <p:grpSpPr>
          <a:xfrm>
            <a:off x="1058069" y="3379714"/>
            <a:ext cx="7027863" cy="2335286"/>
            <a:chOff x="533400" y="3215640"/>
            <a:chExt cx="7027863" cy="2335286"/>
          </a:xfrm>
        </p:grpSpPr>
        <p:grpSp>
          <p:nvGrpSpPr>
            <p:cNvPr id="79" name="Group 78"/>
            <p:cNvGrpSpPr/>
            <p:nvPr/>
          </p:nvGrpSpPr>
          <p:grpSpPr>
            <a:xfrm>
              <a:off x="533400" y="3221737"/>
              <a:ext cx="7027863" cy="2329189"/>
              <a:chOff x="533400" y="3221737"/>
              <a:chExt cx="7027863" cy="2329189"/>
            </a:xfrm>
          </p:grpSpPr>
          <p:grpSp>
            <p:nvGrpSpPr>
              <p:cNvPr id="44" name="Group 54"/>
              <p:cNvGrpSpPr>
                <a:grpSpLocks/>
              </p:cNvGrpSpPr>
              <p:nvPr/>
            </p:nvGrpSpPr>
            <p:grpSpPr bwMode="auto">
              <a:xfrm>
                <a:off x="533400" y="3221737"/>
                <a:ext cx="7027863" cy="2329189"/>
                <a:chOff x="990600" y="3613604"/>
                <a:chExt cx="7027521" cy="2328685"/>
              </a:xfrm>
            </p:grpSpPr>
            <p:grpSp>
              <p:nvGrpSpPr>
                <p:cNvPr id="45" name="Group 7"/>
                <p:cNvGrpSpPr>
                  <a:grpSpLocks/>
                </p:cNvGrpSpPr>
                <p:nvPr/>
              </p:nvGrpSpPr>
              <p:grpSpPr bwMode="auto">
                <a:xfrm>
                  <a:off x="990600" y="3613604"/>
                  <a:ext cx="4894087" cy="1959434"/>
                  <a:chOff x="4648200" y="3537404"/>
                  <a:chExt cx="4894087" cy="1959434"/>
                </a:xfrm>
              </p:grpSpPr>
              <p:grpSp>
                <p:nvGrpSpPr>
                  <p:cNvPr id="59" name="Group 38"/>
                  <p:cNvGrpSpPr>
                    <a:grpSpLocks/>
                  </p:cNvGrpSpPr>
                  <p:nvPr/>
                </p:nvGrpSpPr>
                <p:grpSpPr bwMode="auto">
                  <a:xfrm>
                    <a:off x="5562557" y="3657325"/>
                    <a:ext cx="1077862" cy="1839513"/>
                    <a:chOff x="5562557" y="3657325"/>
                    <a:chExt cx="1077862" cy="1839513"/>
                  </a:xfrm>
                </p:grpSpPr>
                <p:sp>
                  <p:nvSpPr>
                    <p:cNvPr id="71" name="Rectangle 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562557" y="4114426"/>
                      <a:ext cx="1066750" cy="1382412"/>
                    </a:xfrm>
                    <a:prstGeom prst="rect">
                      <a:avLst/>
                    </a:prstGeom>
                    <a:noFill/>
                    <a:ln w="38100">
                      <a:solidFill>
                        <a:srgbClr val="0070C0"/>
                      </a:solidFill>
                      <a:miter lim="800000"/>
                      <a:headEnd/>
                      <a:tailEnd/>
                    </a:ln>
                    <a:effectLst>
                      <a:outerShdw dist="35921" dir="2700000" algn="ctr" rotWithShape="0">
                        <a:srgbClr val="000000"/>
                      </a:outerShdw>
                    </a:effectLst>
                  </p:spPr>
                  <p:txBody>
                    <a:bodyPr wrap="none" anchor="ctr"/>
                    <a:lstStyle/>
                    <a:p>
                      <a:pPr algn="ctr" eaLnBrk="0" hangingPunct="0">
                        <a:defRPr/>
                      </a:pPr>
                      <a:endParaRPr lang="en-US" altLang="en-US">
                        <a:solidFill>
                          <a:srgbClr val="FFFF00"/>
                        </a:solidFill>
                        <a:latin typeface="Helvetica" pitchFamily="34" charset="0"/>
                      </a:endParaRPr>
                    </a:p>
                  </p:txBody>
                </p:sp>
                <p:sp>
                  <p:nvSpPr>
                    <p:cNvPr id="72" name="Line 1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6095932" y="3657325"/>
                      <a:ext cx="0" cy="1523669"/>
                    </a:xfrm>
                    <a:prstGeom prst="line">
                      <a:avLst/>
                    </a:prstGeom>
                    <a:noFill/>
                    <a:ln w="38100">
                      <a:solidFill>
                        <a:srgbClr val="0070C0"/>
                      </a:solidFill>
                      <a:round/>
                      <a:headEnd/>
                      <a:tailEnd/>
                    </a:ln>
                    <a:effectLst>
                      <a:outerShdw dist="35921" dir="2700000" algn="ctr" rotWithShape="0">
                        <a:srgbClr val="000000"/>
                      </a:outerShdw>
                    </a:effec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73" name="Oval 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095932" y="5104811"/>
                      <a:ext cx="380982" cy="152367"/>
                    </a:xfrm>
                    <a:prstGeom prst="ellipse">
                      <a:avLst/>
                    </a:prstGeom>
                    <a:noFill/>
                    <a:ln w="38100">
                      <a:solidFill>
                        <a:srgbClr val="0070C0"/>
                      </a:solidFill>
                      <a:round/>
                      <a:headEnd/>
                      <a:tailEnd/>
                    </a:ln>
                    <a:effectLst>
                      <a:outerShdw dist="35921" dir="2700000" algn="ctr" rotWithShape="0">
                        <a:srgbClr val="000000"/>
                      </a:outerShdw>
                    </a:effec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74" name="Oval 1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714950" y="5104811"/>
                      <a:ext cx="380982" cy="152367"/>
                    </a:xfrm>
                    <a:prstGeom prst="ellipse">
                      <a:avLst/>
                    </a:prstGeom>
                    <a:noFill/>
                    <a:ln w="38100">
                      <a:solidFill>
                        <a:srgbClr val="0070C0"/>
                      </a:solidFill>
                      <a:round/>
                      <a:headEnd/>
                      <a:tailEnd/>
                    </a:ln>
                    <a:effectLst>
                      <a:outerShdw dist="35921" dir="2700000" algn="ctr" rotWithShape="0">
                        <a:srgbClr val="000000"/>
                      </a:outerShdw>
                    </a:effec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75" name="Freeform 15"/>
                    <p:cNvSpPr>
                      <a:spLocks/>
                    </p:cNvSpPr>
                    <p:nvPr/>
                  </p:nvSpPr>
                  <p:spPr bwMode="auto">
                    <a:xfrm>
                      <a:off x="5562557" y="4635013"/>
                      <a:ext cx="1077862" cy="177761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6"/>
                        </a:cxn>
                        <a:cxn ang="0">
                          <a:pos x="192" y="8"/>
                        </a:cxn>
                        <a:cxn ang="0">
                          <a:pos x="240" y="104"/>
                        </a:cxn>
                        <a:cxn ang="0">
                          <a:pos x="384" y="56"/>
                        </a:cxn>
                        <a:cxn ang="0">
                          <a:pos x="528" y="56"/>
                        </a:cxn>
                        <a:cxn ang="0">
                          <a:pos x="624" y="8"/>
                        </a:cxn>
                        <a:cxn ang="0">
                          <a:pos x="672" y="56"/>
                        </a:cxn>
                        <a:cxn ang="0">
                          <a:pos x="672" y="104"/>
                        </a:cxn>
                      </a:cxnLst>
                      <a:rect l="0" t="0" r="r" b="b"/>
                      <a:pathLst>
                        <a:path w="679" h="112">
                          <a:moveTo>
                            <a:pt x="0" y="56"/>
                          </a:moveTo>
                          <a:cubicBezTo>
                            <a:pt x="76" y="28"/>
                            <a:pt x="152" y="0"/>
                            <a:pt x="192" y="8"/>
                          </a:cubicBezTo>
                          <a:cubicBezTo>
                            <a:pt x="231" y="15"/>
                            <a:pt x="207" y="95"/>
                            <a:pt x="240" y="104"/>
                          </a:cubicBezTo>
                          <a:cubicBezTo>
                            <a:pt x="272" y="112"/>
                            <a:pt x="336" y="64"/>
                            <a:pt x="384" y="56"/>
                          </a:cubicBezTo>
                          <a:cubicBezTo>
                            <a:pt x="432" y="48"/>
                            <a:pt x="488" y="63"/>
                            <a:pt x="528" y="56"/>
                          </a:cubicBezTo>
                          <a:cubicBezTo>
                            <a:pt x="567" y="48"/>
                            <a:pt x="600" y="8"/>
                            <a:pt x="624" y="8"/>
                          </a:cubicBezTo>
                          <a:cubicBezTo>
                            <a:pt x="648" y="8"/>
                            <a:pt x="664" y="40"/>
                            <a:pt x="672" y="56"/>
                          </a:cubicBezTo>
                          <a:cubicBezTo>
                            <a:pt x="679" y="71"/>
                            <a:pt x="675" y="87"/>
                            <a:pt x="672" y="104"/>
                          </a:cubicBezTo>
                        </a:path>
                      </a:pathLst>
                    </a:custGeom>
                    <a:noFill/>
                    <a:ln w="38100" cmpd="sng">
                      <a:solidFill>
                        <a:srgbClr val="0070C0"/>
                      </a:solidFill>
                      <a:round/>
                      <a:headEnd/>
                      <a:tailEnd/>
                    </a:ln>
                    <a:effectLst>
                      <a:outerShdw dist="35921" dir="2700000" algn="ctr" rotWithShape="0">
                        <a:srgbClr val="000000"/>
                      </a:outerShdw>
                    </a:effec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grpSp>
                <p:nvGrpSpPr>
                  <p:cNvPr id="60" name="Group 37"/>
                  <p:cNvGrpSpPr>
                    <a:grpSpLocks/>
                  </p:cNvGrpSpPr>
                  <p:nvPr/>
                </p:nvGrpSpPr>
                <p:grpSpPr bwMode="auto">
                  <a:xfrm>
                    <a:off x="4648200" y="3885875"/>
                    <a:ext cx="1219143" cy="533284"/>
                    <a:chOff x="4648200" y="3885875"/>
                    <a:chExt cx="1219143" cy="533284"/>
                  </a:xfrm>
                </p:grpSpPr>
                <p:grpSp>
                  <p:nvGrpSpPr>
                    <p:cNvPr id="67" name="Group 3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800593" y="3885875"/>
                      <a:ext cx="1066750" cy="533284"/>
                      <a:chOff x="4800593" y="3885875"/>
                      <a:chExt cx="1066750" cy="533284"/>
                    </a:xfrm>
                  </p:grpSpPr>
                  <p:sp>
                    <p:nvSpPr>
                      <p:cNvPr id="69" name="Line 18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4800593" y="3885875"/>
                        <a:ext cx="1066750" cy="0"/>
                      </a:xfrm>
                      <a:prstGeom prst="line">
                        <a:avLst/>
                      </a:prstGeom>
                      <a:noFill/>
                      <a:ln w="38100">
                        <a:solidFill>
                          <a:srgbClr val="0070C0"/>
                        </a:solidFill>
                        <a:round/>
                        <a:headEnd/>
                        <a:tailEnd/>
                      </a:ln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/>
                      </a:p>
                    </p:txBody>
                  </p:sp>
                  <p:sp>
                    <p:nvSpPr>
                      <p:cNvPr id="70" name="Line 1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5867343" y="3885875"/>
                        <a:ext cx="0" cy="533284"/>
                      </a:xfrm>
                      <a:prstGeom prst="line">
                        <a:avLst/>
                      </a:prstGeom>
                      <a:noFill/>
                      <a:ln w="38100">
                        <a:solidFill>
                          <a:srgbClr val="0070C0"/>
                        </a:solidFill>
                        <a:round/>
                        <a:headEnd/>
                        <a:tailEnd type="triangle" w="med" len="med"/>
                      </a:ln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/>
                      </a:p>
                    </p:txBody>
                  </p:sp>
                </p:grpSp>
                <p:sp>
                  <p:nvSpPr>
                    <p:cNvPr id="68" name="Text Box 2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648200" y="4038242"/>
                      <a:ext cx="685768" cy="369252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ffectLst>
                      <a:outerShdw dist="25400" sx="1000" sy="1000" algn="ctr" rotWithShape="0">
                        <a:srgbClr val="000000"/>
                      </a:outerShdw>
                    </a:effectLst>
                  </p:spPr>
                  <p:txBody>
                    <a:bodyPr>
                      <a:spAutoFit/>
                    </a:bodyPr>
                    <a:lstStyle/>
                    <a:p>
                      <a:pPr algn="ctr" eaLnBrk="0" hangingPunct="0">
                        <a:spcBef>
                          <a:spcPct val="50000"/>
                        </a:spcBef>
                        <a:defRPr/>
                      </a:pPr>
                      <a:r>
                        <a:rPr lang="en-US" altLang="en-US" u="none" dirty="0" smtClean="0">
                          <a:latin typeface="Helvetica" pitchFamily="34" charset="0"/>
                        </a:rPr>
                        <a:t>F</a:t>
                      </a:r>
                      <a:r>
                        <a:rPr lang="en-US" altLang="en-US" u="none" baseline="-25000" dirty="0" smtClean="0">
                          <a:latin typeface="Helvetica" pitchFamily="34" charset="0"/>
                        </a:rPr>
                        <a:t>A0</a:t>
                      </a:r>
                      <a:endParaRPr lang="en-US" altLang="en-US" u="none" dirty="0">
                        <a:latin typeface="Helvetica" pitchFamily="34" charset="0"/>
                      </a:endParaRPr>
                    </a:p>
                  </p:txBody>
                </p:sp>
              </p:grpSp>
              <p:grpSp>
                <p:nvGrpSpPr>
                  <p:cNvPr id="61" name="Group 40"/>
                  <p:cNvGrpSpPr>
                    <a:grpSpLocks/>
                  </p:cNvGrpSpPr>
                  <p:nvPr/>
                </p:nvGrpSpPr>
                <p:grpSpPr bwMode="auto">
                  <a:xfrm>
                    <a:off x="6025639" y="3537404"/>
                    <a:ext cx="3516648" cy="1338856"/>
                    <a:chOff x="6025639" y="3537404"/>
                    <a:chExt cx="3516648" cy="1338856"/>
                  </a:xfrm>
                </p:grpSpPr>
                <p:grpSp>
                  <p:nvGrpSpPr>
                    <p:cNvPr id="62" name="Group 3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324521" y="3873691"/>
                      <a:ext cx="3217766" cy="1002569"/>
                      <a:chOff x="6324521" y="3873691"/>
                      <a:chExt cx="3217766" cy="1002569"/>
                    </a:xfrm>
                  </p:grpSpPr>
                  <p:sp>
                    <p:nvSpPr>
                      <p:cNvPr id="64" name="Line 20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6324521" y="3885875"/>
                        <a:ext cx="1066750" cy="0"/>
                      </a:xfrm>
                      <a:prstGeom prst="line">
                        <a:avLst/>
                      </a:prstGeom>
                      <a:noFill/>
                      <a:ln w="38100">
                        <a:solidFill>
                          <a:srgbClr val="0070C0"/>
                        </a:solidFill>
                        <a:round/>
                        <a:headEnd/>
                        <a:tailEnd type="triangle"/>
                      </a:ln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/>
                      </a:p>
                    </p:txBody>
                  </p:sp>
                  <p:sp>
                    <p:nvSpPr>
                      <p:cNvPr id="65" name="Line 2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9542287" y="3873691"/>
                        <a:ext cx="0" cy="533285"/>
                      </a:xfrm>
                      <a:prstGeom prst="line">
                        <a:avLst/>
                      </a:prstGeom>
                      <a:noFill/>
                      <a:ln w="38100">
                        <a:solidFill>
                          <a:srgbClr val="0070C0"/>
                        </a:solidFill>
                        <a:round/>
                        <a:headEnd/>
                        <a:tailEnd type="triangle" w="med" len="med"/>
                      </a:ln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/>
                      </a:p>
                    </p:txBody>
                  </p:sp>
                  <p:sp>
                    <p:nvSpPr>
                      <p:cNvPr id="66" name="Line 22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6324521" y="3885875"/>
                        <a:ext cx="0" cy="990385"/>
                      </a:xfrm>
                      <a:prstGeom prst="line">
                        <a:avLst/>
                      </a:prstGeom>
                      <a:noFill/>
                      <a:ln w="38100">
                        <a:solidFill>
                          <a:srgbClr val="0070C0"/>
                        </a:solidFill>
                        <a:round/>
                        <a:headEnd/>
                        <a:tailEnd/>
                      </a:ln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/>
                      </a:p>
                    </p:txBody>
                  </p:sp>
                </p:grpSp>
                <p:sp>
                  <p:nvSpPr>
                    <p:cNvPr id="63" name="Text Box 2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6025639" y="3537404"/>
                      <a:ext cx="1752516" cy="1061599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  <a:effectLst>
                      <a:outerShdw dist="25400" sx="1000" sy="1000" algn="ctr" rotWithShape="0">
                        <a:srgbClr val="000000"/>
                      </a:outerShdw>
                    </a:effectLst>
                  </p:spPr>
                  <p:txBody>
                    <a:bodyPr>
                      <a:spAutoFit/>
                    </a:bodyPr>
                    <a:lstStyle/>
                    <a:p>
                      <a:pPr algn="ctr" eaLnBrk="0" hangingPunct="0">
                        <a:spcBef>
                          <a:spcPct val="50000"/>
                        </a:spcBef>
                        <a:defRPr/>
                      </a:pPr>
                      <a:r>
                        <a:rPr lang="en-US" altLang="en-US" u="none" dirty="0" smtClean="0"/>
                        <a:t>F</a:t>
                      </a:r>
                      <a:r>
                        <a:rPr lang="en-US" altLang="en-US" u="none" baseline="-25000" dirty="0" smtClean="0"/>
                        <a:t>A1</a:t>
                      </a:r>
                      <a:r>
                        <a:rPr lang="en-US" altLang="en-US" u="none" dirty="0" smtClean="0"/>
                        <a:t> </a:t>
                      </a:r>
                    </a:p>
                    <a:p>
                      <a:pPr algn="ctr" eaLnBrk="0" hangingPunct="0">
                        <a:spcBef>
                          <a:spcPct val="50000"/>
                        </a:spcBef>
                        <a:defRPr/>
                      </a:pPr>
                      <a:r>
                        <a:rPr lang="en-US" altLang="en-US" dirty="0" err="1" smtClean="0"/>
                        <a:t>i</a:t>
                      </a:r>
                      <a:r>
                        <a:rPr lang="en-US" altLang="en-US" dirty="0" smtClean="0"/>
                        <a:t>=1</a:t>
                      </a:r>
                    </a:p>
                    <a:p>
                      <a:pPr algn="ctr" eaLnBrk="0" hangingPunct="0">
                        <a:defRPr/>
                      </a:pPr>
                      <a:r>
                        <a:rPr lang="en-US" altLang="en-US" u="none" dirty="0" smtClean="0"/>
                        <a:t>X</a:t>
                      </a:r>
                      <a:r>
                        <a:rPr lang="en-US" altLang="en-US" u="none" baseline="-25000" dirty="0" smtClean="0"/>
                        <a:t>1</a:t>
                      </a:r>
                      <a:endParaRPr lang="en-US" altLang="en-US" u="none" dirty="0"/>
                    </a:p>
                  </p:txBody>
                </p:sp>
              </p:grpSp>
            </p:grpSp>
            <p:grpSp>
              <p:nvGrpSpPr>
                <p:cNvPr id="46" name="Group 38"/>
                <p:cNvGrpSpPr>
                  <a:grpSpLocks/>
                </p:cNvGrpSpPr>
                <p:nvPr/>
              </p:nvGrpSpPr>
              <p:grpSpPr bwMode="auto">
                <a:xfrm>
                  <a:off x="5562377" y="3762098"/>
                  <a:ext cx="1077861" cy="1810945"/>
                  <a:chOff x="7677833" y="3656870"/>
                  <a:chExt cx="1077861" cy="1810945"/>
                </a:xfrm>
              </p:grpSpPr>
              <p:sp>
                <p:nvSpPr>
                  <p:cNvPr id="54" name="Rectangle 11"/>
                  <p:cNvSpPr>
                    <a:spLocks noChangeArrowheads="1"/>
                  </p:cNvSpPr>
                  <p:nvPr/>
                </p:nvSpPr>
                <p:spPr bwMode="auto">
                  <a:xfrm>
                    <a:off x="7677834" y="4113971"/>
                    <a:ext cx="1066749" cy="1353844"/>
                  </a:xfrm>
                  <a:prstGeom prst="rect">
                    <a:avLst/>
                  </a:prstGeom>
                  <a:noFill/>
                  <a:ln w="38100">
                    <a:solidFill>
                      <a:srgbClr val="0070C0"/>
                    </a:solidFill>
                    <a:miter lim="800000"/>
                    <a:headEnd/>
                    <a:tailEnd/>
                  </a:ln>
                  <a:effectLst>
                    <a:outerShdw dist="35921" dir="2700000" algn="ctr" rotWithShape="0">
                      <a:srgbClr val="000000"/>
                    </a:outerShdw>
                  </a:effectLst>
                </p:spPr>
                <p:txBody>
                  <a:bodyPr wrap="none" anchor="ctr"/>
                  <a:lstStyle/>
                  <a:p>
                    <a:pPr algn="ctr" eaLnBrk="0" hangingPunct="0">
                      <a:defRPr/>
                    </a:pPr>
                    <a:endParaRPr lang="en-US" altLang="en-US">
                      <a:solidFill>
                        <a:srgbClr val="FFFF00"/>
                      </a:solidFill>
                      <a:latin typeface="Helvetica" pitchFamily="34" charset="0"/>
                    </a:endParaRPr>
                  </a:p>
                </p:txBody>
              </p:sp>
              <p:sp>
                <p:nvSpPr>
                  <p:cNvPr id="55" name="Line 12"/>
                  <p:cNvSpPr>
                    <a:spLocks noChangeShapeType="1"/>
                  </p:cNvSpPr>
                  <p:nvPr/>
                </p:nvSpPr>
                <p:spPr bwMode="auto">
                  <a:xfrm>
                    <a:off x="8211207" y="3656870"/>
                    <a:ext cx="0" cy="1523670"/>
                  </a:xfrm>
                  <a:prstGeom prst="line">
                    <a:avLst/>
                  </a:prstGeom>
                  <a:noFill/>
                  <a:ln w="38100">
                    <a:solidFill>
                      <a:srgbClr val="0070C0"/>
                    </a:solidFill>
                    <a:round/>
                    <a:headEnd/>
                    <a:tailEnd/>
                  </a:ln>
                  <a:effectLst>
                    <a:outerShdw dist="35921" dir="2700000" algn="ctr" rotWithShape="0">
                      <a:srgbClr val="000000"/>
                    </a:outerShdw>
                  </a:effec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56" name="Oval 13"/>
                  <p:cNvSpPr>
                    <a:spLocks noChangeArrowheads="1"/>
                  </p:cNvSpPr>
                  <p:nvPr/>
                </p:nvSpPr>
                <p:spPr bwMode="auto">
                  <a:xfrm>
                    <a:off x="8211207" y="5104357"/>
                    <a:ext cx="380982" cy="152367"/>
                  </a:xfrm>
                  <a:prstGeom prst="ellipse">
                    <a:avLst/>
                  </a:prstGeom>
                  <a:noFill/>
                  <a:ln w="38100">
                    <a:solidFill>
                      <a:srgbClr val="0070C0"/>
                    </a:solidFill>
                    <a:round/>
                    <a:headEnd/>
                    <a:tailEnd/>
                  </a:ln>
                  <a:effectLst>
                    <a:outerShdw dist="35921" dir="2700000" algn="ctr" rotWithShape="0">
                      <a:srgbClr val="000000"/>
                    </a:outerShdw>
                  </a:effec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57" name="Oval 14"/>
                  <p:cNvSpPr>
                    <a:spLocks noChangeArrowheads="1"/>
                  </p:cNvSpPr>
                  <p:nvPr/>
                </p:nvSpPr>
                <p:spPr bwMode="auto">
                  <a:xfrm>
                    <a:off x="7830226" y="5104357"/>
                    <a:ext cx="380982" cy="152367"/>
                  </a:xfrm>
                  <a:prstGeom prst="ellipse">
                    <a:avLst/>
                  </a:prstGeom>
                  <a:noFill/>
                  <a:ln w="38100">
                    <a:solidFill>
                      <a:srgbClr val="0070C0"/>
                    </a:solidFill>
                    <a:round/>
                    <a:headEnd/>
                    <a:tailEnd/>
                  </a:ln>
                  <a:effectLst>
                    <a:outerShdw dist="35921" dir="2700000" algn="ctr" rotWithShape="0">
                      <a:srgbClr val="000000"/>
                    </a:outerShdw>
                  </a:effec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58" name="Freeform 15"/>
                  <p:cNvSpPr>
                    <a:spLocks/>
                  </p:cNvSpPr>
                  <p:nvPr/>
                </p:nvSpPr>
                <p:spPr bwMode="auto">
                  <a:xfrm>
                    <a:off x="7677833" y="4634558"/>
                    <a:ext cx="1077861" cy="177762"/>
                  </a:xfrm>
                  <a:custGeom>
                    <a:avLst/>
                    <a:gdLst/>
                    <a:ahLst/>
                    <a:cxnLst>
                      <a:cxn ang="0">
                        <a:pos x="0" y="56"/>
                      </a:cxn>
                      <a:cxn ang="0">
                        <a:pos x="192" y="8"/>
                      </a:cxn>
                      <a:cxn ang="0">
                        <a:pos x="240" y="104"/>
                      </a:cxn>
                      <a:cxn ang="0">
                        <a:pos x="384" y="56"/>
                      </a:cxn>
                      <a:cxn ang="0">
                        <a:pos x="528" y="56"/>
                      </a:cxn>
                      <a:cxn ang="0">
                        <a:pos x="624" y="8"/>
                      </a:cxn>
                      <a:cxn ang="0">
                        <a:pos x="672" y="56"/>
                      </a:cxn>
                      <a:cxn ang="0">
                        <a:pos x="672" y="104"/>
                      </a:cxn>
                    </a:cxnLst>
                    <a:rect l="0" t="0" r="r" b="b"/>
                    <a:pathLst>
                      <a:path w="679" h="112">
                        <a:moveTo>
                          <a:pt x="0" y="56"/>
                        </a:moveTo>
                        <a:cubicBezTo>
                          <a:pt x="76" y="28"/>
                          <a:pt x="152" y="0"/>
                          <a:pt x="192" y="8"/>
                        </a:cubicBezTo>
                        <a:cubicBezTo>
                          <a:pt x="231" y="15"/>
                          <a:pt x="207" y="95"/>
                          <a:pt x="240" y="104"/>
                        </a:cubicBezTo>
                        <a:cubicBezTo>
                          <a:pt x="272" y="112"/>
                          <a:pt x="336" y="64"/>
                          <a:pt x="384" y="56"/>
                        </a:cubicBezTo>
                        <a:cubicBezTo>
                          <a:pt x="432" y="48"/>
                          <a:pt x="488" y="63"/>
                          <a:pt x="528" y="56"/>
                        </a:cubicBezTo>
                        <a:cubicBezTo>
                          <a:pt x="567" y="48"/>
                          <a:pt x="600" y="8"/>
                          <a:pt x="624" y="8"/>
                        </a:cubicBezTo>
                        <a:cubicBezTo>
                          <a:pt x="648" y="8"/>
                          <a:pt x="664" y="40"/>
                          <a:pt x="672" y="56"/>
                        </a:cubicBezTo>
                        <a:cubicBezTo>
                          <a:pt x="679" y="71"/>
                          <a:pt x="675" y="87"/>
                          <a:pt x="672" y="104"/>
                        </a:cubicBezTo>
                      </a:path>
                    </a:pathLst>
                  </a:custGeom>
                  <a:noFill/>
                  <a:ln w="38100" cmpd="sng">
                    <a:solidFill>
                      <a:srgbClr val="0070C0"/>
                    </a:solidFill>
                    <a:round/>
                    <a:headEnd/>
                    <a:tailEnd/>
                  </a:ln>
                  <a:effectLst>
                    <a:outerShdw dist="35921" dir="2700000" algn="ctr" rotWithShape="0">
                      <a:srgbClr val="000000"/>
                    </a:outerShdw>
                  </a:effec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47" name="Group 39"/>
                <p:cNvGrpSpPr>
                  <a:grpSpLocks/>
                </p:cNvGrpSpPr>
                <p:nvPr/>
              </p:nvGrpSpPr>
              <p:grpSpPr bwMode="auto">
                <a:xfrm>
                  <a:off x="6511656" y="3990649"/>
                  <a:ext cx="1066748" cy="991973"/>
                  <a:chOff x="8627112" y="3885421"/>
                  <a:chExt cx="1066748" cy="991973"/>
                </a:xfrm>
              </p:grpSpPr>
              <p:sp>
                <p:nvSpPr>
                  <p:cNvPr id="51" name="Line 2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8627112" y="3885421"/>
                    <a:ext cx="1066748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0070C0"/>
                    </a:solidFill>
                    <a:round/>
                    <a:headEnd/>
                    <a:tailEnd/>
                  </a:ln>
                  <a:effectLst>
                    <a:outerShdw dist="35921" dir="2700000" algn="ctr" rotWithShape="0">
                      <a:srgbClr val="000000"/>
                    </a:outerShdw>
                  </a:effec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52" name="Line 21"/>
                  <p:cNvSpPr>
                    <a:spLocks noChangeShapeType="1"/>
                  </p:cNvSpPr>
                  <p:nvPr/>
                </p:nvSpPr>
                <p:spPr bwMode="auto">
                  <a:xfrm>
                    <a:off x="9693860" y="3885421"/>
                    <a:ext cx="0" cy="534872"/>
                  </a:xfrm>
                  <a:prstGeom prst="line">
                    <a:avLst/>
                  </a:prstGeom>
                  <a:noFill/>
                  <a:ln w="38100">
                    <a:solidFill>
                      <a:srgbClr val="0070C0"/>
                    </a:solidFill>
                    <a:round/>
                    <a:headEnd/>
                    <a:tailEnd type="triangle" w="med" len="med"/>
                  </a:ln>
                  <a:effectLst>
                    <a:outerShdw dist="35921" dir="2700000" algn="ctr" rotWithShape="0">
                      <a:srgbClr val="000000"/>
                    </a:outerShdw>
                  </a:effec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53" name="Line 2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8627112" y="3885421"/>
                    <a:ext cx="0" cy="991973"/>
                  </a:xfrm>
                  <a:prstGeom prst="line">
                    <a:avLst/>
                  </a:prstGeom>
                  <a:noFill/>
                  <a:ln w="38100">
                    <a:solidFill>
                      <a:srgbClr val="0070C0"/>
                    </a:solidFill>
                    <a:round/>
                    <a:headEnd/>
                    <a:tailEnd/>
                  </a:ln>
                  <a:effectLst>
                    <a:outerShdw dist="35921" dir="2700000" algn="ctr" rotWithShape="0">
                      <a:srgbClr val="000000"/>
                    </a:outerShdw>
                  </a:effec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sp>
              <p:nvSpPr>
                <p:cNvPr id="48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1523975" y="5573037"/>
                  <a:ext cx="1752518" cy="369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>
                  <a:outerShdw dist="25400" sx="1000" sy="1000" algn="ctr" rotWithShape="0">
                    <a:srgbClr val="000000"/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  <a:defRPr/>
                  </a:pPr>
                  <a:r>
                    <a:rPr lang="en-US" altLang="en-US" u="none" dirty="0" smtClean="0"/>
                    <a:t>V</a:t>
                  </a:r>
                  <a:r>
                    <a:rPr lang="en-US" altLang="en-US" u="none" baseline="-25000" dirty="0" smtClean="0"/>
                    <a:t>1</a:t>
                  </a:r>
                  <a:endParaRPr lang="en-US" altLang="en-US" u="none" dirty="0"/>
                </a:p>
              </p:txBody>
            </p:sp>
            <p:sp>
              <p:nvSpPr>
                <p:cNvPr id="49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5587776" y="5561935"/>
                  <a:ext cx="1066748" cy="369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>
                  <a:outerShdw dist="25400" sx="1000" sy="1000" algn="ctr" rotWithShape="0">
                    <a:srgbClr val="000000"/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  <a:defRPr/>
                  </a:pPr>
                  <a:r>
                    <a:rPr lang="en-US" altLang="en-US" u="none" dirty="0" smtClean="0"/>
                    <a:t>V</a:t>
                  </a:r>
                  <a:r>
                    <a:rPr lang="en-US" altLang="en-US" u="none" baseline="-25000" dirty="0" smtClean="0"/>
                    <a:t>3</a:t>
                  </a:r>
                  <a:endParaRPr lang="en-US" altLang="en-US" u="none" dirty="0"/>
                </a:p>
              </p:txBody>
            </p:sp>
            <p:sp>
              <p:nvSpPr>
                <p:cNvPr id="50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7256158" y="4571548"/>
                  <a:ext cx="761963" cy="9231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>
                  <a:outerShdw dist="25400" sx="1000" sy="1000" algn="ctr" rotWithShape="0">
                    <a:srgbClr val="000000"/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ts val="0"/>
                    </a:spcBef>
                    <a:defRPr/>
                  </a:pPr>
                  <a:r>
                    <a:rPr lang="en-US" altLang="en-US" u="none" dirty="0" smtClean="0"/>
                    <a:t>F</a:t>
                  </a:r>
                  <a:r>
                    <a:rPr lang="en-US" altLang="en-US" u="none" baseline="-25000" dirty="0" smtClean="0"/>
                    <a:t>A3</a:t>
                  </a:r>
                  <a:r>
                    <a:rPr lang="en-US" altLang="en-US" u="none" dirty="0" smtClean="0"/>
                    <a:t> </a:t>
                  </a:r>
                  <a:r>
                    <a:rPr lang="en-US" altLang="en-US" u="none" dirty="0" err="1" smtClean="0"/>
                    <a:t>i</a:t>
                  </a:r>
                  <a:r>
                    <a:rPr lang="en-US" altLang="en-US" u="none" dirty="0" smtClean="0"/>
                    <a:t>=3 X</a:t>
                  </a:r>
                  <a:r>
                    <a:rPr lang="en-US" altLang="en-US" u="none" baseline="-25000" dirty="0" smtClean="0"/>
                    <a:t>3</a:t>
                  </a:r>
                  <a:endParaRPr lang="en-US" altLang="en-US" u="none" baseline="-25000" dirty="0"/>
                </a:p>
              </p:txBody>
            </p:sp>
          </p:grpSp>
          <p:sp>
            <p:nvSpPr>
              <p:cNvPr id="76" name="Rectangle 11"/>
              <p:cNvSpPr>
                <a:spLocks noChangeArrowheads="1"/>
              </p:cNvSpPr>
              <p:nvPr/>
            </p:nvSpPr>
            <p:spPr bwMode="auto">
              <a:xfrm>
                <a:off x="3276600" y="3352799"/>
                <a:ext cx="1066800" cy="457201"/>
              </a:xfrm>
              <a:prstGeom prst="rect">
                <a:avLst/>
              </a:prstGeom>
              <a:noFill/>
              <a:ln w="38100">
                <a:solidFill>
                  <a:srgbClr val="0070C0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altLang="en-US">
                  <a:solidFill>
                    <a:srgbClr val="FFFF00"/>
                  </a:solidFill>
                  <a:latin typeface="Helvetica" pitchFamily="34" charset="0"/>
                </a:endParaRPr>
              </a:p>
            </p:txBody>
          </p:sp>
          <p:sp>
            <p:nvSpPr>
              <p:cNvPr id="77" name="Text Box 24"/>
              <p:cNvSpPr txBox="1">
                <a:spLocks noChangeArrowheads="1"/>
              </p:cNvSpPr>
              <p:nvPr/>
            </p:nvSpPr>
            <p:spPr bwMode="auto">
              <a:xfrm>
                <a:off x="3429000" y="3429000"/>
                <a:ext cx="76200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>
                <a:outerShdw dist="25400" sx="1000" sy="1000" algn="ctr" rotWithShape="0">
                  <a:srgbClr val="000000"/>
                </a:outerShdw>
              </a:effectLst>
            </p:spPr>
            <p:txBody>
              <a:bodyPr wrap="square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r>
                  <a:rPr lang="en-US" altLang="en-US" u="none" dirty="0" smtClean="0"/>
                  <a:t>V</a:t>
                </a:r>
                <a:r>
                  <a:rPr lang="en-US" altLang="en-US" u="none" baseline="-25000" dirty="0" smtClean="0"/>
                  <a:t>2</a:t>
                </a:r>
                <a:endParaRPr lang="en-US" altLang="en-US" u="none" dirty="0"/>
              </a:p>
            </p:txBody>
          </p:sp>
          <p:sp>
            <p:nvSpPr>
              <p:cNvPr id="78" name="Line 20"/>
              <p:cNvSpPr>
                <a:spLocks noChangeShapeType="1"/>
              </p:cNvSpPr>
              <p:nvPr/>
            </p:nvSpPr>
            <p:spPr bwMode="auto">
              <a:xfrm flipV="1">
                <a:off x="4343400" y="3569208"/>
                <a:ext cx="1097280" cy="0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 type="none" w="med" len="med"/>
                <a:tailEnd type="none" w="med" len="med"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80" name="Text Box 24"/>
            <p:cNvSpPr txBox="1">
              <a:spLocks noChangeArrowheads="1"/>
            </p:cNvSpPr>
            <p:nvPr/>
          </p:nvSpPr>
          <p:spPr bwMode="auto">
            <a:xfrm>
              <a:off x="3894931" y="3215640"/>
              <a:ext cx="1752600" cy="10618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25400" sx="1000" sy="1000" algn="ctr" rotWithShape="0">
                <a:srgbClr val="000000"/>
              </a:outerShdw>
            </a:effectLst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altLang="en-US" u="none" dirty="0" smtClean="0"/>
                <a:t>F</a:t>
              </a:r>
              <a:r>
                <a:rPr lang="en-US" altLang="en-US" u="none" baseline="-25000" dirty="0" smtClean="0"/>
                <a:t>A2</a:t>
              </a:r>
              <a:r>
                <a:rPr lang="en-US" altLang="en-US" u="none" dirty="0" smtClean="0"/>
                <a:t> </a:t>
              </a:r>
            </a:p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altLang="en-US" dirty="0" err="1" smtClean="0"/>
                <a:t>i</a:t>
              </a:r>
              <a:r>
                <a:rPr lang="en-US" altLang="en-US" dirty="0" smtClean="0"/>
                <a:t>=2</a:t>
              </a:r>
            </a:p>
            <a:p>
              <a:pPr algn="ctr" eaLnBrk="0" hangingPunct="0">
                <a:defRPr/>
              </a:pPr>
              <a:r>
                <a:rPr lang="en-US" altLang="en-US" u="none" dirty="0" smtClean="0"/>
                <a:t>X</a:t>
              </a:r>
              <a:r>
                <a:rPr lang="en-US" altLang="en-US" u="none" baseline="-25000" dirty="0" smtClean="0"/>
                <a:t>2</a:t>
              </a:r>
              <a:endParaRPr lang="en-US" altLang="en-US" u="none" dirty="0"/>
            </a:p>
          </p:txBody>
        </p:sp>
      </p:grpSp>
      <p:graphicFrame>
        <p:nvGraphicFramePr>
          <p:cNvPr id="82" name="Object 81"/>
          <p:cNvGraphicFramePr>
            <a:graphicFrameLocks noChangeAspect="1"/>
          </p:cNvGraphicFramePr>
          <p:nvPr/>
        </p:nvGraphicFramePr>
        <p:xfrm>
          <a:off x="3429000" y="6013450"/>
          <a:ext cx="2286000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33" name="Equation" r:id="rId5" imgW="2070000" imgH="355320" progId="Equation.3">
                  <p:embed/>
                </p:oleObj>
              </mc:Choice>
              <mc:Fallback>
                <p:oleObj name="Equation" r:id="rId5" imgW="2070000" imgH="35532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6013450"/>
                        <a:ext cx="2286000" cy="392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CSTRs in Series</a:t>
            </a:r>
            <a:endParaRPr lang="en-US" dirty="0"/>
          </a:p>
        </p:txBody>
      </p:sp>
      <p:grpSp>
        <p:nvGrpSpPr>
          <p:cNvPr id="48" name="Group 54"/>
          <p:cNvGrpSpPr>
            <a:grpSpLocks/>
          </p:cNvGrpSpPr>
          <p:nvPr/>
        </p:nvGrpSpPr>
        <p:grpSpPr bwMode="auto">
          <a:xfrm>
            <a:off x="0" y="990600"/>
            <a:ext cx="3962400" cy="2415621"/>
            <a:chOff x="1295388" y="3516084"/>
            <a:chExt cx="3962217" cy="2415096"/>
          </a:xfrm>
        </p:grpSpPr>
        <p:grpSp>
          <p:nvGrpSpPr>
            <p:cNvPr id="49" name="Group 7"/>
            <p:cNvGrpSpPr>
              <a:grpSpLocks/>
            </p:cNvGrpSpPr>
            <p:nvPr/>
          </p:nvGrpSpPr>
          <p:grpSpPr bwMode="auto">
            <a:xfrm>
              <a:off x="1295388" y="3516084"/>
              <a:ext cx="2776405" cy="1980770"/>
              <a:chOff x="4952988" y="3439884"/>
              <a:chExt cx="2776405" cy="1980770"/>
            </a:xfrm>
          </p:grpSpPr>
          <p:grpSp>
            <p:nvGrpSpPr>
              <p:cNvPr id="63" name="Group 38"/>
              <p:cNvGrpSpPr>
                <a:grpSpLocks/>
              </p:cNvGrpSpPr>
              <p:nvPr/>
            </p:nvGrpSpPr>
            <p:grpSpPr bwMode="auto">
              <a:xfrm>
                <a:off x="5562557" y="3657325"/>
                <a:ext cx="1077862" cy="1763329"/>
                <a:chOff x="5562557" y="3657325"/>
                <a:chExt cx="1077862" cy="1763329"/>
              </a:xfrm>
            </p:grpSpPr>
            <p:sp>
              <p:nvSpPr>
                <p:cNvPr id="75" name="Rectangle 11"/>
                <p:cNvSpPr>
                  <a:spLocks noChangeArrowheads="1"/>
                </p:cNvSpPr>
                <p:nvPr/>
              </p:nvSpPr>
              <p:spPr bwMode="auto">
                <a:xfrm>
                  <a:off x="5562557" y="4114426"/>
                  <a:ext cx="1066750" cy="1306228"/>
                </a:xfrm>
                <a:prstGeom prst="rect">
                  <a:avLst/>
                </a:prstGeom>
                <a:noFill/>
                <a:ln w="38100">
                  <a:solidFill>
                    <a:srgbClr val="0070C0"/>
                  </a:solidFill>
                  <a:miter lim="800000"/>
                  <a:headEnd/>
                  <a:tailEnd/>
                </a:ln>
                <a:effectLst>
                  <a:outerShdw dist="3592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altLang="en-US">
                    <a:solidFill>
                      <a:srgbClr val="FFFF00"/>
                    </a:solidFill>
                    <a:latin typeface="Helvetica" pitchFamily="34" charset="0"/>
                  </a:endParaRPr>
                </a:p>
              </p:txBody>
            </p:sp>
            <p:sp>
              <p:nvSpPr>
                <p:cNvPr id="76" name="Line 12"/>
                <p:cNvSpPr>
                  <a:spLocks noChangeShapeType="1"/>
                </p:cNvSpPr>
                <p:nvPr/>
              </p:nvSpPr>
              <p:spPr bwMode="auto">
                <a:xfrm>
                  <a:off x="6095932" y="3657325"/>
                  <a:ext cx="0" cy="1523669"/>
                </a:xfrm>
                <a:prstGeom prst="line">
                  <a:avLst/>
                </a:prstGeom>
                <a:noFill/>
                <a:ln w="38100">
                  <a:solidFill>
                    <a:srgbClr val="0070C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77" name="Oval 13"/>
                <p:cNvSpPr>
                  <a:spLocks noChangeArrowheads="1"/>
                </p:cNvSpPr>
                <p:nvPr/>
              </p:nvSpPr>
              <p:spPr bwMode="auto">
                <a:xfrm>
                  <a:off x="6095932" y="5104811"/>
                  <a:ext cx="380982" cy="152367"/>
                </a:xfrm>
                <a:prstGeom prst="ellipse">
                  <a:avLst/>
                </a:prstGeom>
                <a:noFill/>
                <a:ln w="38100">
                  <a:solidFill>
                    <a:srgbClr val="0070C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78" name="Oval 14"/>
                <p:cNvSpPr>
                  <a:spLocks noChangeArrowheads="1"/>
                </p:cNvSpPr>
                <p:nvPr/>
              </p:nvSpPr>
              <p:spPr bwMode="auto">
                <a:xfrm>
                  <a:off x="5714950" y="5104811"/>
                  <a:ext cx="380982" cy="152367"/>
                </a:xfrm>
                <a:prstGeom prst="ellipse">
                  <a:avLst/>
                </a:prstGeom>
                <a:noFill/>
                <a:ln w="38100">
                  <a:solidFill>
                    <a:srgbClr val="0070C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79" name="Freeform 15"/>
                <p:cNvSpPr>
                  <a:spLocks/>
                </p:cNvSpPr>
                <p:nvPr/>
              </p:nvSpPr>
              <p:spPr bwMode="auto">
                <a:xfrm>
                  <a:off x="5562557" y="4635013"/>
                  <a:ext cx="1077862" cy="177761"/>
                </a:xfrm>
                <a:custGeom>
                  <a:avLst/>
                  <a:gdLst/>
                  <a:ahLst/>
                  <a:cxnLst>
                    <a:cxn ang="0">
                      <a:pos x="0" y="56"/>
                    </a:cxn>
                    <a:cxn ang="0">
                      <a:pos x="192" y="8"/>
                    </a:cxn>
                    <a:cxn ang="0">
                      <a:pos x="240" y="104"/>
                    </a:cxn>
                    <a:cxn ang="0">
                      <a:pos x="384" y="56"/>
                    </a:cxn>
                    <a:cxn ang="0">
                      <a:pos x="528" y="56"/>
                    </a:cxn>
                    <a:cxn ang="0">
                      <a:pos x="624" y="8"/>
                    </a:cxn>
                    <a:cxn ang="0">
                      <a:pos x="672" y="56"/>
                    </a:cxn>
                    <a:cxn ang="0">
                      <a:pos x="672" y="104"/>
                    </a:cxn>
                  </a:cxnLst>
                  <a:rect l="0" t="0" r="r" b="b"/>
                  <a:pathLst>
                    <a:path w="679" h="112">
                      <a:moveTo>
                        <a:pt x="0" y="56"/>
                      </a:moveTo>
                      <a:cubicBezTo>
                        <a:pt x="76" y="28"/>
                        <a:pt x="152" y="0"/>
                        <a:pt x="192" y="8"/>
                      </a:cubicBezTo>
                      <a:cubicBezTo>
                        <a:pt x="231" y="15"/>
                        <a:pt x="207" y="95"/>
                        <a:pt x="240" y="104"/>
                      </a:cubicBezTo>
                      <a:cubicBezTo>
                        <a:pt x="272" y="112"/>
                        <a:pt x="336" y="64"/>
                        <a:pt x="384" y="56"/>
                      </a:cubicBezTo>
                      <a:cubicBezTo>
                        <a:pt x="432" y="48"/>
                        <a:pt x="488" y="63"/>
                        <a:pt x="528" y="56"/>
                      </a:cubicBezTo>
                      <a:cubicBezTo>
                        <a:pt x="567" y="48"/>
                        <a:pt x="600" y="8"/>
                        <a:pt x="624" y="8"/>
                      </a:cubicBezTo>
                      <a:cubicBezTo>
                        <a:pt x="648" y="8"/>
                        <a:pt x="664" y="40"/>
                        <a:pt x="672" y="56"/>
                      </a:cubicBezTo>
                      <a:cubicBezTo>
                        <a:pt x="679" y="71"/>
                        <a:pt x="675" y="87"/>
                        <a:pt x="672" y="104"/>
                      </a:cubicBezTo>
                    </a:path>
                  </a:pathLst>
                </a:custGeom>
                <a:noFill/>
                <a:ln w="38100" cmpd="sng">
                  <a:solidFill>
                    <a:srgbClr val="0070C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grpSp>
            <p:nvGrpSpPr>
              <p:cNvPr id="64" name="Group 37"/>
              <p:cNvGrpSpPr>
                <a:grpSpLocks/>
              </p:cNvGrpSpPr>
              <p:nvPr/>
            </p:nvGrpSpPr>
            <p:grpSpPr bwMode="auto">
              <a:xfrm>
                <a:off x="4952988" y="3885875"/>
                <a:ext cx="914355" cy="733483"/>
                <a:chOff x="4952988" y="3885875"/>
                <a:chExt cx="914355" cy="733483"/>
              </a:xfrm>
            </p:grpSpPr>
            <p:grpSp>
              <p:nvGrpSpPr>
                <p:cNvPr id="71" name="Group 36"/>
                <p:cNvGrpSpPr>
                  <a:grpSpLocks/>
                </p:cNvGrpSpPr>
                <p:nvPr/>
              </p:nvGrpSpPr>
              <p:grpSpPr bwMode="auto">
                <a:xfrm>
                  <a:off x="5044421" y="3885875"/>
                  <a:ext cx="822922" cy="533284"/>
                  <a:chOff x="5044421" y="3885875"/>
                  <a:chExt cx="822922" cy="533284"/>
                </a:xfrm>
              </p:grpSpPr>
              <p:sp>
                <p:nvSpPr>
                  <p:cNvPr id="73" name="Line 1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044421" y="3885875"/>
                    <a:ext cx="822922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0070C0"/>
                    </a:solidFill>
                    <a:round/>
                    <a:headEnd/>
                    <a:tailEnd/>
                  </a:ln>
                  <a:effectLst>
                    <a:outerShdw dist="35921" dir="2700000" algn="ctr" rotWithShape="0">
                      <a:srgbClr val="000000"/>
                    </a:outerShdw>
                  </a:effec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74" name="Line 19"/>
                  <p:cNvSpPr>
                    <a:spLocks noChangeShapeType="1"/>
                  </p:cNvSpPr>
                  <p:nvPr/>
                </p:nvSpPr>
                <p:spPr bwMode="auto">
                  <a:xfrm>
                    <a:off x="5867343" y="3885875"/>
                    <a:ext cx="0" cy="533284"/>
                  </a:xfrm>
                  <a:prstGeom prst="line">
                    <a:avLst/>
                  </a:prstGeom>
                  <a:noFill/>
                  <a:ln w="38100">
                    <a:solidFill>
                      <a:srgbClr val="0070C0"/>
                    </a:solidFill>
                    <a:round/>
                    <a:headEnd/>
                    <a:tailEnd type="triangle" w="med" len="med"/>
                  </a:ln>
                  <a:effectLst>
                    <a:outerShdw dist="35921" dir="2700000" algn="ctr" rotWithShape="0">
                      <a:srgbClr val="000000"/>
                    </a:outerShdw>
                  </a:effec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sp>
              <p:nvSpPr>
                <p:cNvPr id="72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4952988" y="3973168"/>
                  <a:ext cx="685768" cy="64619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>
                  <a:outerShdw dist="25400" sx="1000" sy="1000" algn="ctr" rotWithShape="0">
                    <a:srgbClr val="000000"/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  <a:defRPr/>
                  </a:pPr>
                  <a:r>
                    <a:rPr lang="en-US" altLang="en-US" u="none" dirty="0" smtClean="0">
                      <a:latin typeface="Helvetica" pitchFamily="34" charset="0"/>
                    </a:rPr>
                    <a:t>F</a:t>
                  </a:r>
                  <a:r>
                    <a:rPr lang="en-US" altLang="en-US" u="none" baseline="-25000" dirty="0" smtClean="0">
                      <a:latin typeface="Helvetica" pitchFamily="34" charset="0"/>
                    </a:rPr>
                    <a:t>A0</a:t>
                  </a:r>
                  <a:r>
                    <a:rPr lang="en-US" altLang="en-US" u="none" dirty="0" smtClean="0">
                      <a:latin typeface="Helvetica" pitchFamily="34" charset="0"/>
                    </a:rPr>
                    <a:t> X</a:t>
                  </a:r>
                  <a:r>
                    <a:rPr lang="en-US" altLang="en-US" u="none" baseline="-25000" dirty="0" smtClean="0">
                      <a:latin typeface="Helvetica" pitchFamily="34" charset="0"/>
                    </a:rPr>
                    <a:t>0</a:t>
                  </a:r>
                  <a:endParaRPr lang="en-US" altLang="en-US" u="none" dirty="0">
                    <a:latin typeface="Helvetica" pitchFamily="34" charset="0"/>
                  </a:endParaRPr>
                </a:p>
              </p:txBody>
            </p:sp>
          </p:grpSp>
          <p:grpSp>
            <p:nvGrpSpPr>
              <p:cNvPr id="65" name="Group 40"/>
              <p:cNvGrpSpPr>
                <a:grpSpLocks/>
              </p:cNvGrpSpPr>
              <p:nvPr/>
            </p:nvGrpSpPr>
            <p:grpSpPr bwMode="auto">
              <a:xfrm>
                <a:off x="5976875" y="3439884"/>
                <a:ext cx="1752518" cy="1436376"/>
                <a:chOff x="5976875" y="3439884"/>
                <a:chExt cx="1752518" cy="1436376"/>
              </a:xfrm>
            </p:grpSpPr>
            <p:grpSp>
              <p:nvGrpSpPr>
                <p:cNvPr id="66" name="Group 39"/>
                <p:cNvGrpSpPr>
                  <a:grpSpLocks/>
                </p:cNvGrpSpPr>
                <p:nvPr/>
              </p:nvGrpSpPr>
              <p:grpSpPr bwMode="auto">
                <a:xfrm>
                  <a:off x="6324521" y="3885875"/>
                  <a:ext cx="1066750" cy="990385"/>
                  <a:chOff x="6324521" y="3885875"/>
                  <a:chExt cx="1066750" cy="990385"/>
                </a:xfrm>
              </p:grpSpPr>
              <p:sp>
                <p:nvSpPr>
                  <p:cNvPr id="68" name="Line 2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6324521" y="3885875"/>
                    <a:ext cx="1066750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0070C0"/>
                    </a:solidFill>
                    <a:round/>
                    <a:headEnd/>
                    <a:tailEnd/>
                  </a:ln>
                  <a:effectLst>
                    <a:outerShdw dist="35921" dir="2700000" algn="ctr" rotWithShape="0">
                      <a:srgbClr val="000000"/>
                    </a:outerShdw>
                  </a:effec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69" name="Line 21"/>
                  <p:cNvSpPr>
                    <a:spLocks noChangeShapeType="1"/>
                  </p:cNvSpPr>
                  <p:nvPr/>
                </p:nvSpPr>
                <p:spPr bwMode="auto">
                  <a:xfrm>
                    <a:off x="7391271" y="3885875"/>
                    <a:ext cx="0" cy="533284"/>
                  </a:xfrm>
                  <a:prstGeom prst="line">
                    <a:avLst/>
                  </a:prstGeom>
                  <a:noFill/>
                  <a:ln w="38100">
                    <a:solidFill>
                      <a:srgbClr val="0070C0"/>
                    </a:solidFill>
                    <a:round/>
                    <a:headEnd/>
                    <a:tailEnd type="triangle" w="med" len="med"/>
                  </a:ln>
                  <a:effectLst>
                    <a:outerShdw dist="35921" dir="2700000" algn="ctr" rotWithShape="0">
                      <a:srgbClr val="000000"/>
                    </a:outerShdw>
                  </a:effec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70" name="Line 2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6324521" y="3885875"/>
                    <a:ext cx="0" cy="990385"/>
                  </a:xfrm>
                  <a:prstGeom prst="line">
                    <a:avLst/>
                  </a:prstGeom>
                  <a:noFill/>
                  <a:ln w="38100">
                    <a:solidFill>
                      <a:srgbClr val="0070C0"/>
                    </a:solidFill>
                    <a:round/>
                    <a:headEnd/>
                    <a:tailEnd/>
                  </a:ln>
                  <a:effectLst>
                    <a:outerShdw dist="35921" dir="2700000" algn="ctr" rotWithShape="0">
                      <a:srgbClr val="000000"/>
                    </a:outerShdw>
                  </a:effec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sp>
              <p:nvSpPr>
                <p:cNvPr id="67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5976875" y="3439884"/>
                  <a:ext cx="1752518" cy="369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  <a:defRPr/>
                  </a:pPr>
                  <a:r>
                    <a:rPr lang="en-US" altLang="en-US" b="1" dirty="0">
                      <a:solidFill>
                        <a:srgbClr val="CC0099"/>
                      </a:solidFill>
                    </a:rPr>
                    <a:t>F</a:t>
                  </a:r>
                  <a:r>
                    <a:rPr lang="en-US" altLang="en-US" b="1" baseline="-25000" dirty="0">
                      <a:solidFill>
                        <a:srgbClr val="CC0099"/>
                      </a:solidFill>
                    </a:rPr>
                    <a:t>A1</a:t>
                  </a:r>
                  <a:r>
                    <a:rPr lang="en-US" altLang="en-US" b="1" dirty="0">
                      <a:solidFill>
                        <a:srgbClr val="CC0099"/>
                      </a:solidFill>
                    </a:rPr>
                    <a:t>, X</a:t>
                  </a:r>
                  <a:r>
                    <a:rPr lang="en-US" altLang="en-US" b="1" baseline="-25000" dirty="0">
                      <a:solidFill>
                        <a:srgbClr val="CC0099"/>
                      </a:solidFill>
                    </a:rPr>
                    <a:t>1</a:t>
                  </a:r>
                  <a:endParaRPr lang="en-US" altLang="en-US" b="1" dirty="0">
                    <a:solidFill>
                      <a:srgbClr val="CC0099"/>
                    </a:solidFill>
                  </a:endParaRPr>
                </a:p>
              </p:txBody>
            </p:sp>
          </p:grpSp>
        </p:grpSp>
        <p:grpSp>
          <p:nvGrpSpPr>
            <p:cNvPr id="50" name="Group 38"/>
            <p:cNvGrpSpPr>
              <a:grpSpLocks/>
            </p:cNvGrpSpPr>
            <p:nvPr/>
          </p:nvGrpSpPr>
          <p:grpSpPr bwMode="auto">
            <a:xfrm>
              <a:off x="3447934" y="3762093"/>
              <a:ext cx="1077862" cy="1810944"/>
              <a:chOff x="5563390" y="3656865"/>
              <a:chExt cx="1077862" cy="1810944"/>
            </a:xfrm>
          </p:grpSpPr>
          <p:sp>
            <p:nvSpPr>
              <p:cNvPr id="58" name="Rectangle 11"/>
              <p:cNvSpPr>
                <a:spLocks noChangeArrowheads="1"/>
              </p:cNvSpPr>
              <p:nvPr/>
            </p:nvSpPr>
            <p:spPr bwMode="auto">
              <a:xfrm>
                <a:off x="5563390" y="4113966"/>
                <a:ext cx="1066750" cy="1353843"/>
              </a:xfrm>
              <a:prstGeom prst="rect">
                <a:avLst/>
              </a:prstGeom>
              <a:noFill/>
              <a:ln w="38100">
                <a:solidFill>
                  <a:srgbClr val="0070C0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altLang="en-US">
                  <a:solidFill>
                    <a:srgbClr val="FFFF00"/>
                  </a:solidFill>
                  <a:latin typeface="Helvetica" pitchFamily="34" charset="0"/>
                </a:endParaRPr>
              </a:p>
            </p:txBody>
          </p:sp>
          <p:sp>
            <p:nvSpPr>
              <p:cNvPr id="59" name="Line 12"/>
              <p:cNvSpPr>
                <a:spLocks noChangeShapeType="1"/>
              </p:cNvSpPr>
              <p:nvPr/>
            </p:nvSpPr>
            <p:spPr bwMode="auto">
              <a:xfrm>
                <a:off x="6096765" y="3656865"/>
                <a:ext cx="0" cy="1523669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Oval 13"/>
              <p:cNvSpPr>
                <a:spLocks noChangeArrowheads="1"/>
              </p:cNvSpPr>
              <p:nvPr/>
            </p:nvSpPr>
            <p:spPr bwMode="auto">
              <a:xfrm>
                <a:off x="6096765" y="5104351"/>
                <a:ext cx="380982" cy="152367"/>
              </a:xfrm>
              <a:prstGeom prst="ellips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Oval 14"/>
              <p:cNvSpPr>
                <a:spLocks noChangeArrowheads="1"/>
              </p:cNvSpPr>
              <p:nvPr/>
            </p:nvSpPr>
            <p:spPr bwMode="auto">
              <a:xfrm>
                <a:off x="5715783" y="5104351"/>
                <a:ext cx="380982" cy="152367"/>
              </a:xfrm>
              <a:prstGeom prst="ellips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Freeform 15"/>
              <p:cNvSpPr>
                <a:spLocks/>
              </p:cNvSpPr>
              <p:nvPr/>
            </p:nvSpPr>
            <p:spPr bwMode="auto">
              <a:xfrm>
                <a:off x="5563390" y="4634553"/>
                <a:ext cx="1077862" cy="177761"/>
              </a:xfrm>
              <a:custGeom>
                <a:avLst/>
                <a:gdLst/>
                <a:ahLst/>
                <a:cxnLst>
                  <a:cxn ang="0">
                    <a:pos x="0" y="56"/>
                  </a:cxn>
                  <a:cxn ang="0">
                    <a:pos x="192" y="8"/>
                  </a:cxn>
                  <a:cxn ang="0">
                    <a:pos x="240" y="104"/>
                  </a:cxn>
                  <a:cxn ang="0">
                    <a:pos x="384" y="56"/>
                  </a:cxn>
                  <a:cxn ang="0">
                    <a:pos x="528" y="56"/>
                  </a:cxn>
                  <a:cxn ang="0">
                    <a:pos x="624" y="8"/>
                  </a:cxn>
                  <a:cxn ang="0">
                    <a:pos x="672" y="56"/>
                  </a:cxn>
                  <a:cxn ang="0">
                    <a:pos x="672" y="104"/>
                  </a:cxn>
                </a:cxnLst>
                <a:rect l="0" t="0" r="r" b="b"/>
                <a:pathLst>
                  <a:path w="679" h="112">
                    <a:moveTo>
                      <a:pt x="0" y="56"/>
                    </a:moveTo>
                    <a:cubicBezTo>
                      <a:pt x="76" y="28"/>
                      <a:pt x="152" y="0"/>
                      <a:pt x="192" y="8"/>
                    </a:cubicBezTo>
                    <a:cubicBezTo>
                      <a:pt x="231" y="15"/>
                      <a:pt x="207" y="95"/>
                      <a:pt x="240" y="104"/>
                    </a:cubicBezTo>
                    <a:cubicBezTo>
                      <a:pt x="272" y="112"/>
                      <a:pt x="336" y="64"/>
                      <a:pt x="384" y="56"/>
                    </a:cubicBezTo>
                    <a:cubicBezTo>
                      <a:pt x="432" y="48"/>
                      <a:pt x="488" y="63"/>
                      <a:pt x="528" y="56"/>
                    </a:cubicBezTo>
                    <a:cubicBezTo>
                      <a:pt x="567" y="48"/>
                      <a:pt x="600" y="8"/>
                      <a:pt x="624" y="8"/>
                    </a:cubicBezTo>
                    <a:cubicBezTo>
                      <a:pt x="648" y="8"/>
                      <a:pt x="664" y="40"/>
                      <a:pt x="672" y="56"/>
                    </a:cubicBezTo>
                    <a:cubicBezTo>
                      <a:pt x="679" y="71"/>
                      <a:pt x="675" y="87"/>
                      <a:pt x="672" y="104"/>
                    </a:cubicBezTo>
                  </a:path>
                </a:pathLst>
              </a:custGeom>
              <a:noFill/>
              <a:ln w="38100" cmpd="sng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51" name="Group 39"/>
            <p:cNvGrpSpPr>
              <a:grpSpLocks/>
            </p:cNvGrpSpPr>
            <p:nvPr/>
          </p:nvGrpSpPr>
          <p:grpSpPr bwMode="auto">
            <a:xfrm>
              <a:off x="4397215" y="3978454"/>
              <a:ext cx="647035" cy="1004162"/>
              <a:chOff x="6512671" y="3873226"/>
              <a:chExt cx="647035" cy="1004162"/>
            </a:xfrm>
          </p:grpSpPr>
          <p:sp>
            <p:nvSpPr>
              <p:cNvPr id="55" name="Line 20"/>
              <p:cNvSpPr>
                <a:spLocks noChangeShapeType="1"/>
              </p:cNvSpPr>
              <p:nvPr/>
            </p:nvSpPr>
            <p:spPr bwMode="auto">
              <a:xfrm flipV="1">
                <a:off x="6512671" y="3885416"/>
                <a:ext cx="640050" cy="0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Line 21"/>
              <p:cNvSpPr>
                <a:spLocks noChangeShapeType="1"/>
              </p:cNvSpPr>
              <p:nvPr/>
            </p:nvSpPr>
            <p:spPr bwMode="auto">
              <a:xfrm>
                <a:off x="7159706" y="3873226"/>
                <a:ext cx="0" cy="534871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 type="triangle" w="med" len="med"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Line 22"/>
              <p:cNvSpPr>
                <a:spLocks noChangeShapeType="1"/>
              </p:cNvSpPr>
              <p:nvPr/>
            </p:nvSpPr>
            <p:spPr bwMode="auto">
              <a:xfrm flipV="1">
                <a:off x="6512671" y="3885416"/>
                <a:ext cx="0" cy="991972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52" name="Text Box 24"/>
            <p:cNvSpPr txBox="1">
              <a:spLocks noChangeArrowheads="1"/>
            </p:cNvSpPr>
            <p:nvPr/>
          </p:nvSpPr>
          <p:spPr bwMode="auto">
            <a:xfrm>
              <a:off x="1600171" y="5496854"/>
              <a:ext cx="1752518" cy="369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altLang="en-US" u="none" dirty="0" smtClean="0"/>
                <a:t>V</a:t>
              </a:r>
              <a:r>
                <a:rPr lang="en-US" altLang="en-US" u="none" baseline="-25000" dirty="0" smtClean="0"/>
                <a:t>1</a:t>
              </a:r>
              <a:endParaRPr lang="en-US" altLang="en-US" u="none" dirty="0"/>
            </a:p>
          </p:txBody>
        </p:sp>
        <p:sp>
          <p:nvSpPr>
            <p:cNvPr id="53" name="Text Box 24"/>
            <p:cNvSpPr txBox="1">
              <a:spLocks noChangeArrowheads="1"/>
            </p:cNvSpPr>
            <p:nvPr/>
          </p:nvSpPr>
          <p:spPr bwMode="auto">
            <a:xfrm>
              <a:off x="3473333" y="5561928"/>
              <a:ext cx="1066750" cy="369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altLang="en-US" u="none" dirty="0"/>
                <a:t>V</a:t>
              </a:r>
              <a:r>
                <a:rPr lang="en-US" altLang="en-US" u="none" baseline="-25000" dirty="0"/>
                <a:t>2</a:t>
              </a:r>
              <a:r>
                <a:rPr lang="en-US" altLang="en-US" u="none" dirty="0"/>
                <a:t> </a:t>
              </a:r>
            </a:p>
          </p:txBody>
        </p:sp>
        <p:sp>
          <p:nvSpPr>
            <p:cNvPr id="54" name="Text Box 24"/>
            <p:cNvSpPr txBox="1">
              <a:spLocks noChangeArrowheads="1"/>
            </p:cNvSpPr>
            <p:nvPr/>
          </p:nvSpPr>
          <p:spPr bwMode="auto">
            <a:xfrm>
              <a:off x="4599334" y="4558273"/>
              <a:ext cx="658271" cy="6461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eaLnBrk="0" hangingPunct="0">
                <a:spcBef>
                  <a:spcPts val="0"/>
                </a:spcBef>
                <a:defRPr/>
              </a:pPr>
              <a:r>
                <a:rPr lang="en-US" altLang="en-US" u="none" dirty="0" smtClean="0">
                  <a:solidFill>
                    <a:srgbClr val="7030A0"/>
                  </a:solidFill>
                </a:rPr>
                <a:t>F</a:t>
              </a:r>
              <a:r>
                <a:rPr lang="en-US" altLang="en-US" u="none" baseline="-25000" dirty="0" smtClean="0">
                  <a:solidFill>
                    <a:srgbClr val="7030A0"/>
                  </a:solidFill>
                </a:rPr>
                <a:t>A2</a:t>
              </a:r>
              <a:r>
                <a:rPr lang="en-US" altLang="en-US" u="none" dirty="0" smtClean="0">
                  <a:solidFill>
                    <a:srgbClr val="7030A0"/>
                  </a:solidFill>
                </a:rPr>
                <a:t> </a:t>
              </a:r>
            </a:p>
            <a:p>
              <a:pPr algn="ctr" eaLnBrk="0" hangingPunct="0">
                <a:spcBef>
                  <a:spcPts val="0"/>
                </a:spcBef>
                <a:defRPr/>
              </a:pPr>
              <a:r>
                <a:rPr lang="en-US" altLang="en-US" u="none" dirty="0" smtClean="0">
                  <a:solidFill>
                    <a:srgbClr val="7030A0"/>
                  </a:solidFill>
                </a:rPr>
                <a:t>X</a:t>
              </a:r>
              <a:r>
                <a:rPr lang="en-US" altLang="en-US" u="none" baseline="-25000" dirty="0" smtClean="0">
                  <a:solidFill>
                    <a:srgbClr val="7030A0"/>
                  </a:solidFill>
                </a:rPr>
                <a:t>2</a:t>
              </a:r>
              <a:endParaRPr lang="en-US" altLang="en-US" u="none" dirty="0">
                <a:solidFill>
                  <a:srgbClr val="7030A0"/>
                </a:solidFill>
              </a:endParaRPr>
            </a:p>
          </p:txBody>
        </p:sp>
      </p:grpSp>
      <p:sp>
        <p:nvSpPr>
          <p:cNvPr id="88" name="TextBox 87"/>
          <p:cNvSpPr txBox="1"/>
          <p:nvPr/>
        </p:nvSpPr>
        <p:spPr>
          <a:xfrm>
            <a:off x="4572000" y="1295400"/>
            <a:ext cx="39853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Materials balance reactor 1:</a:t>
            </a:r>
          </a:p>
        </p:txBody>
      </p:sp>
      <p:grpSp>
        <p:nvGrpSpPr>
          <p:cNvPr id="89" name="Group 17"/>
          <p:cNvGrpSpPr>
            <a:grpSpLocks/>
          </p:cNvGrpSpPr>
          <p:nvPr/>
        </p:nvGrpSpPr>
        <p:grpSpPr bwMode="auto">
          <a:xfrm>
            <a:off x="4837776" y="1767257"/>
            <a:ext cx="3386399" cy="442543"/>
            <a:chOff x="2414718" y="2951892"/>
            <a:chExt cx="3386048" cy="442398"/>
          </a:xfrm>
        </p:grpSpPr>
        <p:sp>
          <p:nvSpPr>
            <p:cNvPr id="90" name="TextBox 8"/>
            <p:cNvSpPr txBox="1">
              <a:spLocks noChangeArrowheads="1"/>
            </p:cNvSpPr>
            <p:nvPr/>
          </p:nvSpPr>
          <p:spPr bwMode="auto">
            <a:xfrm>
              <a:off x="2414718" y="2951892"/>
              <a:ext cx="486261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363FFA"/>
                  </a:solidFill>
                </a:rPr>
                <a:t>In</a:t>
              </a:r>
              <a:endParaRPr lang="en-US" sz="2000" dirty="0">
                <a:solidFill>
                  <a:srgbClr val="363FFA"/>
                </a:solidFill>
              </a:endParaRPr>
            </a:p>
          </p:txBody>
        </p:sp>
        <p:sp>
          <p:nvSpPr>
            <p:cNvPr id="91" name="TextBox 10"/>
            <p:cNvSpPr txBox="1">
              <a:spLocks noChangeArrowheads="1"/>
            </p:cNvSpPr>
            <p:nvPr/>
          </p:nvSpPr>
          <p:spPr bwMode="auto">
            <a:xfrm>
              <a:off x="3084227" y="2977975"/>
              <a:ext cx="685090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363FFA"/>
                  </a:solidFill>
                </a:rPr>
                <a:t>Out</a:t>
              </a:r>
              <a:endParaRPr lang="en-US" sz="2000" dirty="0">
                <a:solidFill>
                  <a:srgbClr val="363FFA"/>
                </a:solidFill>
              </a:endParaRPr>
            </a:p>
          </p:txBody>
        </p:sp>
        <p:sp>
          <p:nvSpPr>
            <p:cNvPr id="92" name="TextBox 9"/>
            <p:cNvSpPr txBox="1">
              <a:spLocks noChangeArrowheads="1"/>
            </p:cNvSpPr>
            <p:nvPr/>
          </p:nvSpPr>
          <p:spPr bwMode="auto">
            <a:xfrm>
              <a:off x="2889064" y="2951892"/>
              <a:ext cx="269598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srgbClr val="363FFA"/>
                  </a:solidFill>
                </a:rPr>
                <a:t>-</a:t>
              </a:r>
            </a:p>
          </p:txBody>
        </p:sp>
        <p:sp>
          <p:nvSpPr>
            <p:cNvPr id="93" name="TextBox 11"/>
            <p:cNvSpPr txBox="1">
              <a:spLocks noChangeArrowheads="1"/>
            </p:cNvSpPr>
            <p:nvPr/>
          </p:nvSpPr>
          <p:spPr bwMode="auto">
            <a:xfrm>
              <a:off x="3654318" y="2989974"/>
              <a:ext cx="333711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srgbClr val="363FFA"/>
                  </a:solidFill>
                </a:rPr>
                <a:t>+</a:t>
              </a:r>
            </a:p>
          </p:txBody>
        </p:sp>
        <p:sp>
          <p:nvSpPr>
            <p:cNvPr id="94" name="TextBox 12"/>
            <p:cNvSpPr txBox="1">
              <a:spLocks noChangeArrowheads="1"/>
            </p:cNvSpPr>
            <p:nvPr/>
          </p:nvSpPr>
          <p:spPr bwMode="auto">
            <a:xfrm>
              <a:off x="3702733" y="2977977"/>
              <a:ext cx="1130109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363FFA"/>
                  </a:solidFill>
                </a:rPr>
                <a:t>Gen.</a:t>
              </a:r>
              <a:endParaRPr lang="en-US" sz="2000" dirty="0">
                <a:solidFill>
                  <a:srgbClr val="363FFA"/>
                </a:solidFill>
              </a:endParaRPr>
            </a:p>
          </p:txBody>
        </p:sp>
        <p:sp>
          <p:nvSpPr>
            <p:cNvPr id="95" name="TextBox 15"/>
            <p:cNvSpPr txBox="1">
              <a:spLocks noChangeArrowheads="1"/>
            </p:cNvSpPr>
            <p:nvPr/>
          </p:nvSpPr>
          <p:spPr bwMode="auto">
            <a:xfrm>
              <a:off x="4520481" y="2994311"/>
              <a:ext cx="333711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dirty="0" smtClean="0">
                  <a:solidFill>
                    <a:srgbClr val="363FFA"/>
                  </a:solidFill>
                </a:rPr>
                <a:t>=</a:t>
              </a:r>
              <a:endParaRPr lang="en-US" sz="2000" dirty="0">
                <a:solidFill>
                  <a:srgbClr val="363FFA"/>
                </a:solidFill>
              </a:endParaRPr>
            </a:p>
          </p:txBody>
        </p:sp>
        <p:sp>
          <p:nvSpPr>
            <p:cNvPr id="96" name="TextBox 16"/>
            <p:cNvSpPr txBox="1">
              <a:spLocks noChangeArrowheads="1"/>
            </p:cNvSpPr>
            <p:nvPr/>
          </p:nvSpPr>
          <p:spPr bwMode="auto">
            <a:xfrm>
              <a:off x="4734077" y="2977979"/>
              <a:ext cx="1066689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dirty="0" err="1" smtClean="0">
                  <a:solidFill>
                    <a:srgbClr val="363FFA"/>
                  </a:solidFill>
                </a:rPr>
                <a:t>Accum</a:t>
              </a:r>
              <a:r>
                <a:rPr lang="en-US" sz="2000" dirty="0" smtClean="0">
                  <a:solidFill>
                    <a:srgbClr val="363FFA"/>
                  </a:solidFill>
                </a:rPr>
                <a:t>.</a:t>
              </a:r>
              <a:endParaRPr lang="en-US" sz="2000" dirty="0">
                <a:solidFill>
                  <a:srgbClr val="363FFA"/>
                </a:solidFill>
              </a:endParaRPr>
            </a:p>
          </p:txBody>
        </p:sp>
      </p:grpSp>
      <p:graphicFrame>
        <p:nvGraphicFramePr>
          <p:cNvPr id="297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8834739"/>
              </p:ext>
            </p:extLst>
          </p:nvPr>
        </p:nvGraphicFramePr>
        <p:xfrm>
          <a:off x="5349875" y="2476500"/>
          <a:ext cx="2360613" cy="32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97" name="Equation" r:id="rId3" imgW="2286000" imgH="330120" progId="Equation.DSMT4">
                  <p:embed/>
                </p:oleObj>
              </mc:Choice>
              <mc:Fallback>
                <p:oleObj name="Equation" r:id="rId3" imgW="228600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9875" y="2476500"/>
                        <a:ext cx="2360613" cy="328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8214854"/>
              </p:ext>
            </p:extLst>
          </p:nvPr>
        </p:nvGraphicFramePr>
        <p:xfrm>
          <a:off x="5632450" y="3719513"/>
          <a:ext cx="1797050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98" name="Equation" r:id="rId5" imgW="1790640" imgH="330120" progId="Equation.DSMT4">
                  <p:embed/>
                </p:oleObj>
              </mc:Choice>
              <mc:Fallback>
                <p:oleObj name="Equation" r:id="rId5" imgW="179064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2450" y="3719513"/>
                        <a:ext cx="1797050" cy="331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7112500"/>
              </p:ext>
            </p:extLst>
          </p:nvPr>
        </p:nvGraphicFramePr>
        <p:xfrm>
          <a:off x="4603750" y="4267200"/>
          <a:ext cx="3856038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99" name="Equation" r:id="rId7" imgW="3733560" imgH="380880" progId="Equation.DSMT4">
                  <p:embed/>
                </p:oleObj>
              </mc:Choice>
              <mc:Fallback>
                <p:oleObj name="Equation" r:id="rId7" imgW="3733560" imgH="380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3750" y="4267200"/>
                        <a:ext cx="3856038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4735550"/>
              </p:ext>
            </p:extLst>
          </p:nvPr>
        </p:nvGraphicFramePr>
        <p:xfrm>
          <a:off x="5245894" y="4926287"/>
          <a:ext cx="2570163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700" name="Equation" r:id="rId9" imgW="2489040" imgH="355320" progId="Equation.3">
                  <p:embed/>
                </p:oleObj>
              </mc:Choice>
              <mc:Fallback>
                <p:oleObj name="Equation" r:id="rId9" imgW="2489040" imgH="3553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5894" y="4926287"/>
                        <a:ext cx="2570163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0297576"/>
              </p:ext>
            </p:extLst>
          </p:nvPr>
        </p:nvGraphicFramePr>
        <p:xfrm>
          <a:off x="5252244" y="5516563"/>
          <a:ext cx="2557463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701" name="Equation" r:id="rId11" imgW="2476440" imgH="799920" progId="Equation.3">
                  <p:embed/>
                </p:oleObj>
              </mc:Choice>
              <mc:Fallback>
                <p:oleObj name="Equation" r:id="rId11" imgW="2476440" imgH="7999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2244" y="5516563"/>
                        <a:ext cx="2557463" cy="80010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419600" y="3071264"/>
            <a:ext cx="40738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CC"/>
                </a:solidFill>
              </a:rPr>
              <a:t>Need to express F</a:t>
            </a:r>
            <a:r>
              <a:rPr lang="en-US" sz="2000" baseline="-25000" dirty="0" smtClean="0">
                <a:solidFill>
                  <a:srgbClr val="0000CC"/>
                </a:solidFill>
              </a:rPr>
              <a:t>A1</a:t>
            </a:r>
            <a:r>
              <a:rPr lang="en-US" sz="2000" dirty="0" smtClean="0">
                <a:solidFill>
                  <a:srgbClr val="0000CC"/>
                </a:solidFill>
              </a:rPr>
              <a:t> in terms of X</a:t>
            </a:r>
            <a:r>
              <a:rPr lang="en-US" sz="2000" baseline="-25000" dirty="0" smtClean="0">
                <a:solidFill>
                  <a:srgbClr val="0000CC"/>
                </a:solidFill>
              </a:rPr>
              <a:t>1</a:t>
            </a:r>
            <a:endParaRPr lang="en-US" sz="2000" dirty="0" smtClean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1160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2 CSTRs in Series</a:t>
            </a:r>
            <a:endParaRPr lang="en-US" dirty="0"/>
          </a:p>
        </p:txBody>
      </p:sp>
      <p:grpSp>
        <p:nvGrpSpPr>
          <p:cNvPr id="3" name="Group 54"/>
          <p:cNvGrpSpPr>
            <a:grpSpLocks/>
          </p:cNvGrpSpPr>
          <p:nvPr/>
        </p:nvGrpSpPr>
        <p:grpSpPr bwMode="auto">
          <a:xfrm>
            <a:off x="0" y="990600"/>
            <a:ext cx="3962400" cy="2415621"/>
            <a:chOff x="1295388" y="3516084"/>
            <a:chExt cx="3962217" cy="2415096"/>
          </a:xfrm>
        </p:grpSpPr>
        <p:grpSp>
          <p:nvGrpSpPr>
            <p:cNvPr id="4" name="Group 7"/>
            <p:cNvGrpSpPr>
              <a:grpSpLocks/>
            </p:cNvGrpSpPr>
            <p:nvPr/>
          </p:nvGrpSpPr>
          <p:grpSpPr bwMode="auto">
            <a:xfrm>
              <a:off x="1295388" y="3516084"/>
              <a:ext cx="2776405" cy="1980770"/>
              <a:chOff x="4952988" y="3439884"/>
              <a:chExt cx="2776405" cy="1980770"/>
            </a:xfrm>
          </p:grpSpPr>
          <p:grpSp>
            <p:nvGrpSpPr>
              <p:cNvPr id="5" name="Group 38"/>
              <p:cNvGrpSpPr>
                <a:grpSpLocks/>
              </p:cNvGrpSpPr>
              <p:nvPr/>
            </p:nvGrpSpPr>
            <p:grpSpPr bwMode="auto">
              <a:xfrm>
                <a:off x="5562557" y="3657325"/>
                <a:ext cx="1077862" cy="1763329"/>
                <a:chOff x="5562557" y="3657325"/>
                <a:chExt cx="1077862" cy="1763329"/>
              </a:xfrm>
            </p:grpSpPr>
            <p:sp>
              <p:nvSpPr>
                <p:cNvPr id="75" name="Rectangle 11"/>
                <p:cNvSpPr>
                  <a:spLocks noChangeArrowheads="1"/>
                </p:cNvSpPr>
                <p:nvPr/>
              </p:nvSpPr>
              <p:spPr bwMode="auto">
                <a:xfrm>
                  <a:off x="5562557" y="4114426"/>
                  <a:ext cx="1066750" cy="1306228"/>
                </a:xfrm>
                <a:prstGeom prst="rect">
                  <a:avLst/>
                </a:prstGeom>
                <a:noFill/>
                <a:ln w="38100">
                  <a:solidFill>
                    <a:srgbClr val="0070C0"/>
                  </a:solidFill>
                  <a:miter lim="800000"/>
                  <a:headEnd/>
                  <a:tailEnd/>
                </a:ln>
                <a:effectLst>
                  <a:outerShdw dist="3592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altLang="en-US">
                    <a:solidFill>
                      <a:srgbClr val="FFFF00"/>
                    </a:solidFill>
                    <a:latin typeface="Helvetica" pitchFamily="34" charset="0"/>
                  </a:endParaRPr>
                </a:p>
              </p:txBody>
            </p:sp>
            <p:sp>
              <p:nvSpPr>
                <p:cNvPr id="76" name="Line 12"/>
                <p:cNvSpPr>
                  <a:spLocks noChangeShapeType="1"/>
                </p:cNvSpPr>
                <p:nvPr/>
              </p:nvSpPr>
              <p:spPr bwMode="auto">
                <a:xfrm>
                  <a:off x="6095932" y="3657325"/>
                  <a:ext cx="0" cy="1523669"/>
                </a:xfrm>
                <a:prstGeom prst="line">
                  <a:avLst/>
                </a:prstGeom>
                <a:noFill/>
                <a:ln w="38100">
                  <a:solidFill>
                    <a:srgbClr val="0070C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77" name="Oval 13"/>
                <p:cNvSpPr>
                  <a:spLocks noChangeArrowheads="1"/>
                </p:cNvSpPr>
                <p:nvPr/>
              </p:nvSpPr>
              <p:spPr bwMode="auto">
                <a:xfrm>
                  <a:off x="6095932" y="5104811"/>
                  <a:ext cx="380982" cy="152367"/>
                </a:xfrm>
                <a:prstGeom prst="ellipse">
                  <a:avLst/>
                </a:prstGeom>
                <a:noFill/>
                <a:ln w="38100">
                  <a:solidFill>
                    <a:srgbClr val="0070C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78" name="Oval 14"/>
                <p:cNvSpPr>
                  <a:spLocks noChangeArrowheads="1"/>
                </p:cNvSpPr>
                <p:nvPr/>
              </p:nvSpPr>
              <p:spPr bwMode="auto">
                <a:xfrm>
                  <a:off x="5714950" y="5104811"/>
                  <a:ext cx="380982" cy="152367"/>
                </a:xfrm>
                <a:prstGeom prst="ellipse">
                  <a:avLst/>
                </a:prstGeom>
                <a:noFill/>
                <a:ln w="38100">
                  <a:solidFill>
                    <a:srgbClr val="0070C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79" name="Freeform 15"/>
                <p:cNvSpPr>
                  <a:spLocks/>
                </p:cNvSpPr>
                <p:nvPr/>
              </p:nvSpPr>
              <p:spPr bwMode="auto">
                <a:xfrm>
                  <a:off x="5562557" y="4635013"/>
                  <a:ext cx="1077862" cy="177761"/>
                </a:xfrm>
                <a:custGeom>
                  <a:avLst/>
                  <a:gdLst/>
                  <a:ahLst/>
                  <a:cxnLst>
                    <a:cxn ang="0">
                      <a:pos x="0" y="56"/>
                    </a:cxn>
                    <a:cxn ang="0">
                      <a:pos x="192" y="8"/>
                    </a:cxn>
                    <a:cxn ang="0">
                      <a:pos x="240" y="104"/>
                    </a:cxn>
                    <a:cxn ang="0">
                      <a:pos x="384" y="56"/>
                    </a:cxn>
                    <a:cxn ang="0">
                      <a:pos x="528" y="56"/>
                    </a:cxn>
                    <a:cxn ang="0">
                      <a:pos x="624" y="8"/>
                    </a:cxn>
                    <a:cxn ang="0">
                      <a:pos x="672" y="56"/>
                    </a:cxn>
                    <a:cxn ang="0">
                      <a:pos x="672" y="104"/>
                    </a:cxn>
                  </a:cxnLst>
                  <a:rect l="0" t="0" r="r" b="b"/>
                  <a:pathLst>
                    <a:path w="679" h="112">
                      <a:moveTo>
                        <a:pt x="0" y="56"/>
                      </a:moveTo>
                      <a:cubicBezTo>
                        <a:pt x="76" y="28"/>
                        <a:pt x="152" y="0"/>
                        <a:pt x="192" y="8"/>
                      </a:cubicBezTo>
                      <a:cubicBezTo>
                        <a:pt x="231" y="15"/>
                        <a:pt x="207" y="95"/>
                        <a:pt x="240" y="104"/>
                      </a:cubicBezTo>
                      <a:cubicBezTo>
                        <a:pt x="272" y="112"/>
                        <a:pt x="336" y="64"/>
                        <a:pt x="384" y="56"/>
                      </a:cubicBezTo>
                      <a:cubicBezTo>
                        <a:pt x="432" y="48"/>
                        <a:pt x="488" y="63"/>
                        <a:pt x="528" y="56"/>
                      </a:cubicBezTo>
                      <a:cubicBezTo>
                        <a:pt x="567" y="48"/>
                        <a:pt x="600" y="8"/>
                        <a:pt x="624" y="8"/>
                      </a:cubicBezTo>
                      <a:cubicBezTo>
                        <a:pt x="648" y="8"/>
                        <a:pt x="664" y="40"/>
                        <a:pt x="672" y="56"/>
                      </a:cubicBezTo>
                      <a:cubicBezTo>
                        <a:pt x="679" y="71"/>
                        <a:pt x="675" y="87"/>
                        <a:pt x="672" y="104"/>
                      </a:cubicBezTo>
                    </a:path>
                  </a:pathLst>
                </a:custGeom>
                <a:noFill/>
                <a:ln w="38100" cmpd="sng">
                  <a:solidFill>
                    <a:srgbClr val="0070C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grpSp>
            <p:nvGrpSpPr>
              <p:cNvPr id="6" name="Group 37"/>
              <p:cNvGrpSpPr>
                <a:grpSpLocks/>
              </p:cNvGrpSpPr>
              <p:nvPr/>
            </p:nvGrpSpPr>
            <p:grpSpPr bwMode="auto">
              <a:xfrm>
                <a:off x="4952988" y="3885875"/>
                <a:ext cx="914355" cy="733483"/>
                <a:chOff x="4952988" y="3885875"/>
                <a:chExt cx="914355" cy="733483"/>
              </a:xfrm>
            </p:grpSpPr>
            <p:grpSp>
              <p:nvGrpSpPr>
                <p:cNvPr id="7" name="Group 36"/>
                <p:cNvGrpSpPr>
                  <a:grpSpLocks/>
                </p:cNvGrpSpPr>
                <p:nvPr/>
              </p:nvGrpSpPr>
              <p:grpSpPr bwMode="auto">
                <a:xfrm>
                  <a:off x="5044421" y="3885875"/>
                  <a:ext cx="822922" cy="533284"/>
                  <a:chOff x="5044421" y="3885875"/>
                  <a:chExt cx="822922" cy="533284"/>
                </a:xfrm>
              </p:grpSpPr>
              <p:sp>
                <p:nvSpPr>
                  <p:cNvPr id="73" name="Line 1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044421" y="3885875"/>
                    <a:ext cx="822922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0070C0"/>
                    </a:solidFill>
                    <a:round/>
                    <a:headEnd/>
                    <a:tailEnd/>
                  </a:ln>
                  <a:effectLst>
                    <a:outerShdw dist="35921" dir="2700000" algn="ctr" rotWithShape="0">
                      <a:srgbClr val="000000"/>
                    </a:outerShdw>
                  </a:effec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74" name="Line 19"/>
                  <p:cNvSpPr>
                    <a:spLocks noChangeShapeType="1"/>
                  </p:cNvSpPr>
                  <p:nvPr/>
                </p:nvSpPr>
                <p:spPr bwMode="auto">
                  <a:xfrm>
                    <a:off x="5867343" y="3885875"/>
                    <a:ext cx="0" cy="533284"/>
                  </a:xfrm>
                  <a:prstGeom prst="line">
                    <a:avLst/>
                  </a:prstGeom>
                  <a:noFill/>
                  <a:ln w="38100">
                    <a:solidFill>
                      <a:srgbClr val="0070C0"/>
                    </a:solidFill>
                    <a:round/>
                    <a:headEnd/>
                    <a:tailEnd type="triangle" w="med" len="med"/>
                  </a:ln>
                  <a:effectLst>
                    <a:outerShdw dist="35921" dir="2700000" algn="ctr" rotWithShape="0">
                      <a:srgbClr val="000000"/>
                    </a:outerShdw>
                  </a:effec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sp>
              <p:nvSpPr>
                <p:cNvPr id="72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4952988" y="3973168"/>
                  <a:ext cx="685768" cy="64619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>
                  <a:outerShdw dist="25400" sx="1000" sy="1000" algn="ctr" rotWithShape="0">
                    <a:srgbClr val="000000"/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  <a:defRPr/>
                  </a:pPr>
                  <a:r>
                    <a:rPr lang="en-US" altLang="en-US" u="none" dirty="0" smtClean="0">
                      <a:latin typeface="Helvetica" pitchFamily="34" charset="0"/>
                    </a:rPr>
                    <a:t>F</a:t>
                  </a:r>
                  <a:r>
                    <a:rPr lang="en-US" altLang="en-US" u="none" baseline="-25000" dirty="0" smtClean="0">
                      <a:latin typeface="Helvetica" pitchFamily="34" charset="0"/>
                    </a:rPr>
                    <a:t>A0</a:t>
                  </a:r>
                  <a:r>
                    <a:rPr lang="en-US" altLang="en-US" u="none" dirty="0" smtClean="0">
                      <a:latin typeface="Helvetica" pitchFamily="34" charset="0"/>
                    </a:rPr>
                    <a:t> X</a:t>
                  </a:r>
                  <a:r>
                    <a:rPr lang="en-US" altLang="en-US" u="none" baseline="-25000" dirty="0" smtClean="0">
                      <a:latin typeface="Helvetica" pitchFamily="34" charset="0"/>
                    </a:rPr>
                    <a:t>0</a:t>
                  </a:r>
                  <a:endParaRPr lang="en-US" altLang="en-US" u="none" dirty="0">
                    <a:latin typeface="Helvetica" pitchFamily="34" charset="0"/>
                  </a:endParaRPr>
                </a:p>
              </p:txBody>
            </p:sp>
          </p:grpSp>
          <p:grpSp>
            <p:nvGrpSpPr>
              <p:cNvPr id="8" name="Group 40"/>
              <p:cNvGrpSpPr>
                <a:grpSpLocks/>
              </p:cNvGrpSpPr>
              <p:nvPr/>
            </p:nvGrpSpPr>
            <p:grpSpPr bwMode="auto">
              <a:xfrm>
                <a:off x="5976875" y="3439884"/>
                <a:ext cx="1752518" cy="1436376"/>
                <a:chOff x="5976875" y="3439884"/>
                <a:chExt cx="1752518" cy="1436376"/>
              </a:xfrm>
            </p:grpSpPr>
            <p:grpSp>
              <p:nvGrpSpPr>
                <p:cNvPr id="9" name="Group 39"/>
                <p:cNvGrpSpPr>
                  <a:grpSpLocks/>
                </p:cNvGrpSpPr>
                <p:nvPr/>
              </p:nvGrpSpPr>
              <p:grpSpPr bwMode="auto">
                <a:xfrm>
                  <a:off x="6324521" y="3885875"/>
                  <a:ext cx="1066750" cy="990385"/>
                  <a:chOff x="6324521" y="3885875"/>
                  <a:chExt cx="1066750" cy="990385"/>
                </a:xfrm>
              </p:grpSpPr>
              <p:sp>
                <p:nvSpPr>
                  <p:cNvPr id="68" name="Line 2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6324521" y="3885875"/>
                    <a:ext cx="1066750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0070C0"/>
                    </a:solidFill>
                    <a:round/>
                    <a:headEnd/>
                    <a:tailEnd/>
                  </a:ln>
                  <a:effectLst>
                    <a:outerShdw dist="35921" dir="2700000" algn="ctr" rotWithShape="0">
                      <a:srgbClr val="000000"/>
                    </a:outerShdw>
                  </a:effec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69" name="Line 21"/>
                  <p:cNvSpPr>
                    <a:spLocks noChangeShapeType="1"/>
                  </p:cNvSpPr>
                  <p:nvPr/>
                </p:nvSpPr>
                <p:spPr bwMode="auto">
                  <a:xfrm>
                    <a:off x="7391271" y="3885875"/>
                    <a:ext cx="0" cy="533284"/>
                  </a:xfrm>
                  <a:prstGeom prst="line">
                    <a:avLst/>
                  </a:prstGeom>
                  <a:noFill/>
                  <a:ln w="38100">
                    <a:solidFill>
                      <a:srgbClr val="0070C0"/>
                    </a:solidFill>
                    <a:round/>
                    <a:headEnd/>
                    <a:tailEnd type="triangle" w="med" len="med"/>
                  </a:ln>
                  <a:effectLst>
                    <a:outerShdw dist="35921" dir="2700000" algn="ctr" rotWithShape="0">
                      <a:srgbClr val="000000"/>
                    </a:outerShdw>
                  </a:effec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70" name="Line 2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6324521" y="3885875"/>
                    <a:ext cx="0" cy="990385"/>
                  </a:xfrm>
                  <a:prstGeom prst="line">
                    <a:avLst/>
                  </a:prstGeom>
                  <a:noFill/>
                  <a:ln w="38100">
                    <a:solidFill>
                      <a:srgbClr val="0070C0"/>
                    </a:solidFill>
                    <a:round/>
                    <a:headEnd/>
                    <a:tailEnd/>
                  </a:ln>
                  <a:effectLst>
                    <a:outerShdw dist="35921" dir="2700000" algn="ctr" rotWithShape="0">
                      <a:srgbClr val="000000"/>
                    </a:outerShdw>
                  </a:effec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sp>
              <p:nvSpPr>
                <p:cNvPr id="67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5976875" y="3439884"/>
                  <a:ext cx="1752518" cy="369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  <a:defRPr/>
                  </a:pPr>
                  <a:r>
                    <a:rPr lang="en-US" altLang="en-US" u="none" dirty="0" smtClean="0"/>
                    <a:t>F</a:t>
                  </a:r>
                  <a:r>
                    <a:rPr lang="en-US" altLang="en-US" u="none" baseline="-25000" dirty="0" smtClean="0"/>
                    <a:t>A1</a:t>
                  </a:r>
                  <a:r>
                    <a:rPr lang="en-US" altLang="en-US" u="none" dirty="0" smtClean="0"/>
                    <a:t>, X</a:t>
                  </a:r>
                  <a:r>
                    <a:rPr lang="en-US" altLang="en-US" u="none" baseline="-25000" dirty="0" smtClean="0"/>
                    <a:t>1</a:t>
                  </a:r>
                  <a:endParaRPr lang="en-US" altLang="en-US" u="none" dirty="0"/>
                </a:p>
              </p:txBody>
            </p:sp>
          </p:grpSp>
        </p:grpSp>
        <p:grpSp>
          <p:nvGrpSpPr>
            <p:cNvPr id="10" name="Group 38"/>
            <p:cNvGrpSpPr>
              <a:grpSpLocks/>
            </p:cNvGrpSpPr>
            <p:nvPr/>
          </p:nvGrpSpPr>
          <p:grpSpPr bwMode="auto">
            <a:xfrm>
              <a:off x="3447934" y="3762093"/>
              <a:ext cx="1077862" cy="1810944"/>
              <a:chOff x="5563390" y="3656865"/>
              <a:chExt cx="1077862" cy="1810944"/>
            </a:xfrm>
          </p:grpSpPr>
          <p:sp>
            <p:nvSpPr>
              <p:cNvPr id="58" name="Rectangle 11"/>
              <p:cNvSpPr>
                <a:spLocks noChangeArrowheads="1"/>
              </p:cNvSpPr>
              <p:nvPr/>
            </p:nvSpPr>
            <p:spPr bwMode="auto">
              <a:xfrm>
                <a:off x="5563390" y="4113966"/>
                <a:ext cx="1066750" cy="1353843"/>
              </a:xfrm>
              <a:prstGeom prst="rect">
                <a:avLst/>
              </a:prstGeom>
              <a:noFill/>
              <a:ln w="38100">
                <a:solidFill>
                  <a:srgbClr val="0070C0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altLang="en-US">
                  <a:solidFill>
                    <a:srgbClr val="FFFF00"/>
                  </a:solidFill>
                  <a:latin typeface="Helvetica" pitchFamily="34" charset="0"/>
                </a:endParaRPr>
              </a:p>
            </p:txBody>
          </p:sp>
          <p:sp>
            <p:nvSpPr>
              <p:cNvPr id="59" name="Line 12"/>
              <p:cNvSpPr>
                <a:spLocks noChangeShapeType="1"/>
              </p:cNvSpPr>
              <p:nvPr/>
            </p:nvSpPr>
            <p:spPr bwMode="auto">
              <a:xfrm>
                <a:off x="6096765" y="3656865"/>
                <a:ext cx="0" cy="1523669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Oval 13"/>
              <p:cNvSpPr>
                <a:spLocks noChangeArrowheads="1"/>
              </p:cNvSpPr>
              <p:nvPr/>
            </p:nvSpPr>
            <p:spPr bwMode="auto">
              <a:xfrm>
                <a:off x="6096765" y="5104351"/>
                <a:ext cx="380982" cy="152367"/>
              </a:xfrm>
              <a:prstGeom prst="ellips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Oval 14"/>
              <p:cNvSpPr>
                <a:spLocks noChangeArrowheads="1"/>
              </p:cNvSpPr>
              <p:nvPr/>
            </p:nvSpPr>
            <p:spPr bwMode="auto">
              <a:xfrm>
                <a:off x="5715783" y="5104351"/>
                <a:ext cx="380982" cy="152367"/>
              </a:xfrm>
              <a:prstGeom prst="ellips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Freeform 15"/>
              <p:cNvSpPr>
                <a:spLocks/>
              </p:cNvSpPr>
              <p:nvPr/>
            </p:nvSpPr>
            <p:spPr bwMode="auto">
              <a:xfrm>
                <a:off x="5563390" y="4634553"/>
                <a:ext cx="1077862" cy="177761"/>
              </a:xfrm>
              <a:custGeom>
                <a:avLst/>
                <a:gdLst/>
                <a:ahLst/>
                <a:cxnLst>
                  <a:cxn ang="0">
                    <a:pos x="0" y="56"/>
                  </a:cxn>
                  <a:cxn ang="0">
                    <a:pos x="192" y="8"/>
                  </a:cxn>
                  <a:cxn ang="0">
                    <a:pos x="240" y="104"/>
                  </a:cxn>
                  <a:cxn ang="0">
                    <a:pos x="384" y="56"/>
                  </a:cxn>
                  <a:cxn ang="0">
                    <a:pos x="528" y="56"/>
                  </a:cxn>
                  <a:cxn ang="0">
                    <a:pos x="624" y="8"/>
                  </a:cxn>
                  <a:cxn ang="0">
                    <a:pos x="672" y="56"/>
                  </a:cxn>
                  <a:cxn ang="0">
                    <a:pos x="672" y="104"/>
                  </a:cxn>
                </a:cxnLst>
                <a:rect l="0" t="0" r="r" b="b"/>
                <a:pathLst>
                  <a:path w="679" h="112">
                    <a:moveTo>
                      <a:pt x="0" y="56"/>
                    </a:moveTo>
                    <a:cubicBezTo>
                      <a:pt x="76" y="28"/>
                      <a:pt x="152" y="0"/>
                      <a:pt x="192" y="8"/>
                    </a:cubicBezTo>
                    <a:cubicBezTo>
                      <a:pt x="231" y="15"/>
                      <a:pt x="207" y="95"/>
                      <a:pt x="240" y="104"/>
                    </a:cubicBezTo>
                    <a:cubicBezTo>
                      <a:pt x="272" y="112"/>
                      <a:pt x="336" y="64"/>
                      <a:pt x="384" y="56"/>
                    </a:cubicBezTo>
                    <a:cubicBezTo>
                      <a:pt x="432" y="48"/>
                      <a:pt x="488" y="63"/>
                      <a:pt x="528" y="56"/>
                    </a:cubicBezTo>
                    <a:cubicBezTo>
                      <a:pt x="567" y="48"/>
                      <a:pt x="600" y="8"/>
                      <a:pt x="624" y="8"/>
                    </a:cubicBezTo>
                    <a:cubicBezTo>
                      <a:pt x="648" y="8"/>
                      <a:pt x="664" y="40"/>
                      <a:pt x="672" y="56"/>
                    </a:cubicBezTo>
                    <a:cubicBezTo>
                      <a:pt x="679" y="71"/>
                      <a:pt x="675" y="87"/>
                      <a:pt x="672" y="104"/>
                    </a:cubicBezTo>
                  </a:path>
                </a:pathLst>
              </a:custGeom>
              <a:noFill/>
              <a:ln w="38100" cmpd="sng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11" name="Group 39"/>
            <p:cNvGrpSpPr>
              <a:grpSpLocks/>
            </p:cNvGrpSpPr>
            <p:nvPr/>
          </p:nvGrpSpPr>
          <p:grpSpPr bwMode="auto">
            <a:xfrm>
              <a:off x="4397215" y="3978454"/>
              <a:ext cx="647035" cy="1004162"/>
              <a:chOff x="6512671" y="3873226"/>
              <a:chExt cx="647035" cy="1004162"/>
            </a:xfrm>
          </p:grpSpPr>
          <p:sp>
            <p:nvSpPr>
              <p:cNvPr id="55" name="Line 20"/>
              <p:cNvSpPr>
                <a:spLocks noChangeShapeType="1"/>
              </p:cNvSpPr>
              <p:nvPr/>
            </p:nvSpPr>
            <p:spPr bwMode="auto">
              <a:xfrm flipV="1">
                <a:off x="6512671" y="3885416"/>
                <a:ext cx="640050" cy="0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Line 21"/>
              <p:cNvSpPr>
                <a:spLocks noChangeShapeType="1"/>
              </p:cNvSpPr>
              <p:nvPr/>
            </p:nvSpPr>
            <p:spPr bwMode="auto">
              <a:xfrm>
                <a:off x="7159706" y="3873226"/>
                <a:ext cx="0" cy="534871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 type="triangle" w="med" len="med"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Line 22"/>
              <p:cNvSpPr>
                <a:spLocks noChangeShapeType="1"/>
              </p:cNvSpPr>
              <p:nvPr/>
            </p:nvSpPr>
            <p:spPr bwMode="auto">
              <a:xfrm flipV="1">
                <a:off x="6512671" y="3885416"/>
                <a:ext cx="0" cy="991972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52" name="Text Box 24"/>
            <p:cNvSpPr txBox="1">
              <a:spLocks noChangeArrowheads="1"/>
            </p:cNvSpPr>
            <p:nvPr/>
          </p:nvSpPr>
          <p:spPr bwMode="auto">
            <a:xfrm>
              <a:off x="1600171" y="5496854"/>
              <a:ext cx="1752518" cy="369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altLang="en-US" u="none" dirty="0" smtClean="0"/>
                <a:t>V</a:t>
              </a:r>
              <a:r>
                <a:rPr lang="en-US" altLang="en-US" u="none" baseline="-25000" dirty="0" smtClean="0"/>
                <a:t>1</a:t>
              </a:r>
              <a:endParaRPr lang="en-US" altLang="en-US" u="none" dirty="0"/>
            </a:p>
          </p:txBody>
        </p:sp>
        <p:sp>
          <p:nvSpPr>
            <p:cNvPr id="53" name="Text Box 24"/>
            <p:cNvSpPr txBox="1">
              <a:spLocks noChangeArrowheads="1"/>
            </p:cNvSpPr>
            <p:nvPr/>
          </p:nvSpPr>
          <p:spPr bwMode="auto">
            <a:xfrm>
              <a:off x="3473333" y="5561928"/>
              <a:ext cx="1066750" cy="369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altLang="en-US" u="none" dirty="0"/>
                <a:t>V</a:t>
              </a:r>
              <a:r>
                <a:rPr lang="en-US" altLang="en-US" u="none" baseline="-25000" dirty="0"/>
                <a:t>2</a:t>
              </a:r>
              <a:r>
                <a:rPr lang="en-US" altLang="en-US" u="none" dirty="0"/>
                <a:t> </a:t>
              </a:r>
            </a:p>
          </p:txBody>
        </p:sp>
        <p:sp>
          <p:nvSpPr>
            <p:cNvPr id="54" name="Text Box 24"/>
            <p:cNvSpPr txBox="1">
              <a:spLocks noChangeArrowheads="1"/>
            </p:cNvSpPr>
            <p:nvPr/>
          </p:nvSpPr>
          <p:spPr bwMode="auto">
            <a:xfrm>
              <a:off x="4599334" y="4558273"/>
              <a:ext cx="658271" cy="6461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eaLnBrk="0" hangingPunct="0">
                <a:spcBef>
                  <a:spcPts val="0"/>
                </a:spcBef>
                <a:defRPr/>
              </a:pPr>
              <a:r>
                <a:rPr lang="en-US" altLang="en-US" u="none" dirty="0" smtClean="0"/>
                <a:t>F</a:t>
              </a:r>
              <a:r>
                <a:rPr lang="en-US" altLang="en-US" u="none" baseline="-25000" dirty="0" smtClean="0"/>
                <a:t>A2</a:t>
              </a:r>
              <a:r>
                <a:rPr lang="en-US" altLang="en-US" u="none" dirty="0" smtClean="0"/>
                <a:t> </a:t>
              </a:r>
            </a:p>
            <a:p>
              <a:pPr algn="ctr" eaLnBrk="0" hangingPunct="0">
                <a:spcBef>
                  <a:spcPts val="0"/>
                </a:spcBef>
                <a:defRPr/>
              </a:pPr>
              <a:r>
                <a:rPr lang="en-US" altLang="en-US" u="none" dirty="0" smtClean="0"/>
                <a:t>X</a:t>
              </a:r>
              <a:r>
                <a:rPr lang="en-US" altLang="en-US" u="none" baseline="-25000" dirty="0" smtClean="0"/>
                <a:t>2</a:t>
              </a:r>
              <a:endParaRPr lang="en-US" altLang="en-US" u="none" dirty="0"/>
            </a:p>
          </p:txBody>
        </p:sp>
      </p:grpSp>
      <p:graphicFrame>
        <p:nvGraphicFramePr>
          <p:cNvPr id="2969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6507442"/>
              </p:ext>
            </p:extLst>
          </p:nvPr>
        </p:nvGraphicFramePr>
        <p:xfrm>
          <a:off x="4953000" y="5215680"/>
          <a:ext cx="30353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89" name="Equation" r:id="rId3" imgW="3035160" imgH="736560" progId="Equation.3">
                  <p:embed/>
                </p:oleObj>
              </mc:Choice>
              <mc:Fallback>
                <p:oleObj name="Equation" r:id="rId3" imgW="3035160" imgH="73656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5215680"/>
                        <a:ext cx="30353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" name="TextBox 101"/>
          <p:cNvSpPr txBox="1"/>
          <p:nvPr/>
        </p:nvSpPr>
        <p:spPr>
          <a:xfrm>
            <a:off x="4559300" y="838200"/>
            <a:ext cx="39853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Materials balance reactor 2:</a:t>
            </a:r>
          </a:p>
        </p:txBody>
      </p:sp>
      <p:grpSp>
        <p:nvGrpSpPr>
          <p:cNvPr id="13" name="Group 17"/>
          <p:cNvGrpSpPr>
            <a:grpSpLocks/>
          </p:cNvGrpSpPr>
          <p:nvPr/>
        </p:nvGrpSpPr>
        <p:grpSpPr bwMode="auto">
          <a:xfrm>
            <a:off x="4777451" y="1262232"/>
            <a:ext cx="3386399" cy="442543"/>
            <a:chOff x="2414718" y="2951892"/>
            <a:chExt cx="3386048" cy="442398"/>
          </a:xfrm>
        </p:grpSpPr>
        <p:sp>
          <p:nvSpPr>
            <p:cNvPr id="104" name="TextBox 8"/>
            <p:cNvSpPr txBox="1">
              <a:spLocks noChangeArrowheads="1"/>
            </p:cNvSpPr>
            <p:nvPr/>
          </p:nvSpPr>
          <p:spPr bwMode="auto">
            <a:xfrm>
              <a:off x="2414718" y="2951892"/>
              <a:ext cx="486261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363FFA"/>
                  </a:solidFill>
                </a:rPr>
                <a:t>In</a:t>
              </a:r>
              <a:endParaRPr lang="en-US" sz="2000" dirty="0">
                <a:solidFill>
                  <a:srgbClr val="363FFA"/>
                </a:solidFill>
              </a:endParaRPr>
            </a:p>
          </p:txBody>
        </p:sp>
        <p:sp>
          <p:nvSpPr>
            <p:cNvPr id="105" name="TextBox 10"/>
            <p:cNvSpPr txBox="1">
              <a:spLocks noChangeArrowheads="1"/>
            </p:cNvSpPr>
            <p:nvPr/>
          </p:nvSpPr>
          <p:spPr bwMode="auto">
            <a:xfrm>
              <a:off x="3084227" y="2977975"/>
              <a:ext cx="685090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363FFA"/>
                  </a:solidFill>
                </a:rPr>
                <a:t>Out</a:t>
              </a:r>
              <a:endParaRPr lang="en-US" sz="2000" dirty="0">
                <a:solidFill>
                  <a:srgbClr val="363FFA"/>
                </a:solidFill>
              </a:endParaRPr>
            </a:p>
          </p:txBody>
        </p:sp>
        <p:sp>
          <p:nvSpPr>
            <p:cNvPr id="106" name="TextBox 9"/>
            <p:cNvSpPr txBox="1">
              <a:spLocks noChangeArrowheads="1"/>
            </p:cNvSpPr>
            <p:nvPr/>
          </p:nvSpPr>
          <p:spPr bwMode="auto">
            <a:xfrm>
              <a:off x="2889064" y="2951892"/>
              <a:ext cx="269598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srgbClr val="363FFA"/>
                  </a:solidFill>
                </a:rPr>
                <a:t>-</a:t>
              </a:r>
            </a:p>
          </p:txBody>
        </p:sp>
        <p:sp>
          <p:nvSpPr>
            <p:cNvPr id="107" name="TextBox 11"/>
            <p:cNvSpPr txBox="1">
              <a:spLocks noChangeArrowheads="1"/>
            </p:cNvSpPr>
            <p:nvPr/>
          </p:nvSpPr>
          <p:spPr bwMode="auto">
            <a:xfrm>
              <a:off x="3654318" y="2989974"/>
              <a:ext cx="333711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srgbClr val="363FFA"/>
                  </a:solidFill>
                </a:rPr>
                <a:t>+</a:t>
              </a:r>
            </a:p>
          </p:txBody>
        </p:sp>
        <p:sp>
          <p:nvSpPr>
            <p:cNvPr id="108" name="TextBox 12"/>
            <p:cNvSpPr txBox="1">
              <a:spLocks noChangeArrowheads="1"/>
            </p:cNvSpPr>
            <p:nvPr/>
          </p:nvSpPr>
          <p:spPr bwMode="auto">
            <a:xfrm>
              <a:off x="3702733" y="2977977"/>
              <a:ext cx="1130109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363FFA"/>
                  </a:solidFill>
                </a:rPr>
                <a:t>Gen.</a:t>
              </a:r>
              <a:endParaRPr lang="en-US" sz="2000" dirty="0">
                <a:solidFill>
                  <a:srgbClr val="363FFA"/>
                </a:solidFill>
              </a:endParaRPr>
            </a:p>
          </p:txBody>
        </p:sp>
        <p:sp>
          <p:nvSpPr>
            <p:cNvPr id="109" name="TextBox 15"/>
            <p:cNvSpPr txBox="1">
              <a:spLocks noChangeArrowheads="1"/>
            </p:cNvSpPr>
            <p:nvPr/>
          </p:nvSpPr>
          <p:spPr bwMode="auto">
            <a:xfrm>
              <a:off x="4520481" y="2994311"/>
              <a:ext cx="333711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dirty="0" smtClean="0">
                  <a:solidFill>
                    <a:srgbClr val="363FFA"/>
                  </a:solidFill>
                </a:rPr>
                <a:t>=</a:t>
              </a:r>
              <a:endParaRPr lang="en-US" sz="2000" dirty="0">
                <a:solidFill>
                  <a:srgbClr val="363FFA"/>
                </a:solidFill>
              </a:endParaRPr>
            </a:p>
          </p:txBody>
        </p:sp>
        <p:sp>
          <p:nvSpPr>
            <p:cNvPr id="110" name="TextBox 16"/>
            <p:cNvSpPr txBox="1">
              <a:spLocks noChangeArrowheads="1"/>
            </p:cNvSpPr>
            <p:nvPr/>
          </p:nvSpPr>
          <p:spPr bwMode="auto">
            <a:xfrm>
              <a:off x="4734077" y="2977979"/>
              <a:ext cx="1066689" cy="399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dirty="0" err="1" smtClean="0">
                  <a:solidFill>
                    <a:srgbClr val="363FFA"/>
                  </a:solidFill>
                </a:rPr>
                <a:t>Accum</a:t>
              </a:r>
              <a:r>
                <a:rPr lang="en-US" sz="2000" dirty="0" smtClean="0">
                  <a:solidFill>
                    <a:srgbClr val="363FFA"/>
                  </a:solidFill>
                </a:rPr>
                <a:t>.</a:t>
              </a:r>
              <a:endParaRPr lang="en-US" sz="2000" dirty="0">
                <a:solidFill>
                  <a:srgbClr val="363FFA"/>
                </a:solidFill>
              </a:endParaRPr>
            </a:p>
          </p:txBody>
        </p:sp>
      </p:grpSp>
      <p:graphicFrame>
        <p:nvGraphicFramePr>
          <p:cNvPr id="1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1649497"/>
              </p:ext>
            </p:extLst>
          </p:nvPr>
        </p:nvGraphicFramePr>
        <p:xfrm>
          <a:off x="5080794" y="1801628"/>
          <a:ext cx="2779712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90" name="Equation" r:id="rId5" imgW="2692080" imgH="380880" progId="Equation.3">
                  <p:embed/>
                </p:oleObj>
              </mc:Choice>
              <mc:Fallback>
                <p:oleObj name="Equation" r:id="rId5" imgW="2692080" imgH="38088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794" y="1801628"/>
                        <a:ext cx="2779712" cy="379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9473043"/>
              </p:ext>
            </p:extLst>
          </p:nvPr>
        </p:nvGraphicFramePr>
        <p:xfrm>
          <a:off x="5410200" y="3699448"/>
          <a:ext cx="2255838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91" name="Equation" r:id="rId7" imgW="2247840" imgH="355320" progId="Equation.3">
                  <p:embed/>
                </p:oleObj>
              </mc:Choice>
              <mc:Fallback>
                <p:oleObj name="Equation" r:id="rId7" imgW="2247840" imgH="35532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699448"/>
                        <a:ext cx="2255838" cy="357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6536026"/>
              </p:ext>
            </p:extLst>
          </p:nvPr>
        </p:nvGraphicFramePr>
        <p:xfrm>
          <a:off x="5257800" y="2286000"/>
          <a:ext cx="24257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92" name="Equation" r:id="rId9" imgW="2425680" imgH="736560" progId="Equation.3">
                  <p:embed/>
                </p:oleObj>
              </mc:Choice>
              <mc:Fallback>
                <p:oleObj name="Equation" r:id="rId9" imgW="2425680" imgH="73656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2286000"/>
                        <a:ext cx="24257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9039998"/>
              </p:ext>
            </p:extLst>
          </p:nvPr>
        </p:nvGraphicFramePr>
        <p:xfrm>
          <a:off x="4038600" y="4326680"/>
          <a:ext cx="48641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93" name="Equation" r:id="rId11" imgW="4863960" imgH="736560" progId="Equation.3">
                  <p:embed/>
                </p:oleObj>
              </mc:Choice>
              <mc:Fallback>
                <p:oleObj name="Equation" r:id="rId11" imgW="4863960" imgH="73656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326680"/>
                        <a:ext cx="48641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9" name="Group 48"/>
          <p:cNvGrpSpPr/>
          <p:nvPr/>
        </p:nvGrpSpPr>
        <p:grpSpPr>
          <a:xfrm>
            <a:off x="4797552" y="5147248"/>
            <a:ext cx="2493631" cy="1329752"/>
            <a:chOff x="6397752" y="2362200"/>
            <a:chExt cx="2493631" cy="1329752"/>
          </a:xfrm>
        </p:grpSpPr>
        <p:sp>
          <p:nvSpPr>
            <p:cNvPr id="50" name="Rectangle 49"/>
            <p:cNvSpPr/>
            <p:nvPr/>
          </p:nvSpPr>
          <p:spPr>
            <a:xfrm>
              <a:off x="7772400" y="2362200"/>
              <a:ext cx="685800" cy="83820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6397752" y="3291842"/>
              <a:ext cx="2493631" cy="40011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Value of F</a:t>
              </a:r>
              <a:r>
                <a:rPr lang="en-US" sz="2000" baseline="-25000" dirty="0" smtClean="0"/>
                <a:t>A0</a:t>
              </a:r>
              <a:r>
                <a:rPr lang="en-US" sz="2000" dirty="0" smtClean="0"/>
                <a:t>/-</a:t>
              </a:r>
              <a:r>
                <a:rPr lang="en-US" sz="2000" dirty="0" err="1" smtClean="0"/>
                <a:t>r</a:t>
              </a:r>
              <a:r>
                <a:rPr lang="en-US" sz="2000" baseline="-25000" dirty="0" err="1" smtClean="0"/>
                <a:t>A</a:t>
              </a:r>
              <a:r>
                <a:rPr lang="en-US" sz="2000" dirty="0" smtClean="0"/>
                <a:t> at X</a:t>
              </a:r>
              <a:r>
                <a:rPr lang="en-US" sz="2000" baseline="-25000" dirty="0" smtClean="0"/>
                <a:t>2</a:t>
              </a:r>
              <a:endParaRPr lang="en-US" sz="2000" dirty="0" smtClean="0"/>
            </a:p>
          </p:txBody>
        </p:sp>
        <p:cxnSp>
          <p:nvCxnSpPr>
            <p:cNvPr id="63" name="Straight Connector 62"/>
            <p:cNvCxnSpPr/>
            <p:nvPr/>
          </p:nvCxnSpPr>
          <p:spPr>
            <a:xfrm rot="10800000" flipV="1">
              <a:off x="7312153" y="3200400"/>
              <a:ext cx="457199" cy="79773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1558914"/>
              </p:ext>
            </p:extLst>
          </p:nvPr>
        </p:nvGraphicFramePr>
        <p:xfrm>
          <a:off x="762000" y="4267200"/>
          <a:ext cx="2113605" cy="6612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94" name="Equation" r:id="rId13" imgW="2476500" imgH="800100" progId="Equation.3">
                  <p:embed/>
                </p:oleObj>
              </mc:Choice>
              <mc:Fallback>
                <p:oleObj name="Equation" r:id="rId13" imgW="2476500" imgH="8001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267200"/>
                        <a:ext cx="2113605" cy="66124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0904770"/>
              </p:ext>
            </p:extLst>
          </p:nvPr>
        </p:nvGraphicFramePr>
        <p:xfrm>
          <a:off x="923373" y="3765964"/>
          <a:ext cx="1790858" cy="2951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95" name="Equation" r:id="rId15" imgW="2159000" imgH="355600" progId="Equation.3">
                  <p:embed/>
                </p:oleObj>
              </mc:Choice>
              <mc:Fallback>
                <p:oleObj name="Equation" r:id="rId15" imgW="2159000" imgH="355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3373" y="3765964"/>
                        <a:ext cx="1790858" cy="29519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" name="TextBox 63"/>
          <p:cNvSpPr txBox="1"/>
          <p:nvPr/>
        </p:nvSpPr>
        <p:spPr>
          <a:xfrm>
            <a:off x="91437" y="3348335"/>
            <a:ext cx="33457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Materials balance reactor 1: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4689192" y="3071264"/>
            <a:ext cx="40738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CC"/>
                </a:solidFill>
              </a:rPr>
              <a:t>Need to express F</a:t>
            </a:r>
            <a:r>
              <a:rPr lang="en-US" sz="2000" baseline="-25000" dirty="0" smtClean="0">
                <a:solidFill>
                  <a:srgbClr val="0000CC"/>
                </a:solidFill>
              </a:rPr>
              <a:t>A2</a:t>
            </a:r>
            <a:r>
              <a:rPr lang="en-US" sz="2000" dirty="0" smtClean="0">
                <a:solidFill>
                  <a:srgbClr val="0000CC"/>
                </a:solidFill>
              </a:rPr>
              <a:t> in terms of X</a:t>
            </a:r>
            <a:r>
              <a:rPr lang="en-US" sz="2000" baseline="-25000" dirty="0" smtClean="0">
                <a:solidFill>
                  <a:srgbClr val="0000CC"/>
                </a:solidFill>
              </a:rPr>
              <a:t>2</a:t>
            </a:r>
            <a:endParaRPr lang="en-US" sz="2000" dirty="0" smtClean="0">
              <a:solidFill>
                <a:srgbClr val="0000CC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2 CSTRs in Series</a:t>
            </a:r>
            <a:endParaRPr lang="en-US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0" y="617220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altLang="zh-TW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Usually for the same overall conversion, V</a:t>
            </a:r>
            <a:r>
              <a:rPr kumimoji="0" lang="en-GB" altLang="zh-TW" sz="20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TOTAL, 2 CSTRs</a:t>
            </a:r>
            <a:r>
              <a:rPr kumimoji="0" lang="en-GB" altLang="zh-TW" sz="2000" b="1" i="0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altLang="zh-TW" sz="20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 SERIES </a:t>
            </a:r>
            <a:r>
              <a:rPr kumimoji="0" lang="en-GB" altLang="zh-TW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 V</a:t>
            </a:r>
            <a:r>
              <a:rPr kumimoji="0" lang="en-GB" altLang="zh-TW" sz="20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SINGLE CSTR</a:t>
            </a:r>
            <a:endParaRPr kumimoji="0" lang="en-GB" altLang="zh-TW" sz="2000" b="1" i="0" u="none" strike="noStrike" kern="1200" cap="none" spc="0" normalizeH="0" baseline="0" noProof="0" dirty="0" smtClean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3" name="Group 54"/>
          <p:cNvGrpSpPr>
            <a:grpSpLocks/>
          </p:cNvGrpSpPr>
          <p:nvPr/>
        </p:nvGrpSpPr>
        <p:grpSpPr bwMode="auto">
          <a:xfrm>
            <a:off x="152400" y="838200"/>
            <a:ext cx="4087301" cy="2415621"/>
            <a:chOff x="1295388" y="3516084"/>
            <a:chExt cx="4087111" cy="2415096"/>
          </a:xfrm>
        </p:grpSpPr>
        <p:grpSp>
          <p:nvGrpSpPr>
            <p:cNvPr id="5" name="Group 7"/>
            <p:cNvGrpSpPr>
              <a:grpSpLocks/>
            </p:cNvGrpSpPr>
            <p:nvPr/>
          </p:nvGrpSpPr>
          <p:grpSpPr bwMode="auto">
            <a:xfrm>
              <a:off x="1295388" y="3516084"/>
              <a:ext cx="2776405" cy="1980770"/>
              <a:chOff x="4952988" y="3439884"/>
              <a:chExt cx="2776405" cy="1980770"/>
            </a:xfrm>
          </p:grpSpPr>
          <p:grpSp>
            <p:nvGrpSpPr>
              <p:cNvPr id="6" name="Group 38"/>
              <p:cNvGrpSpPr>
                <a:grpSpLocks/>
              </p:cNvGrpSpPr>
              <p:nvPr/>
            </p:nvGrpSpPr>
            <p:grpSpPr bwMode="auto">
              <a:xfrm>
                <a:off x="5562557" y="3657325"/>
                <a:ext cx="1077862" cy="1763329"/>
                <a:chOff x="5562557" y="3657325"/>
                <a:chExt cx="1077862" cy="1763329"/>
              </a:xfrm>
            </p:grpSpPr>
            <p:sp>
              <p:nvSpPr>
                <p:cNvPr id="75" name="Rectangle 11"/>
                <p:cNvSpPr>
                  <a:spLocks noChangeArrowheads="1"/>
                </p:cNvSpPr>
                <p:nvPr/>
              </p:nvSpPr>
              <p:spPr bwMode="auto">
                <a:xfrm>
                  <a:off x="5562557" y="4114426"/>
                  <a:ext cx="1066750" cy="1306228"/>
                </a:xfrm>
                <a:prstGeom prst="rect">
                  <a:avLst/>
                </a:prstGeom>
                <a:noFill/>
                <a:ln w="38100">
                  <a:solidFill>
                    <a:srgbClr val="0070C0"/>
                  </a:solidFill>
                  <a:miter lim="800000"/>
                  <a:headEnd/>
                  <a:tailEnd/>
                </a:ln>
                <a:effectLst>
                  <a:outerShdw dist="3592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altLang="en-US">
                    <a:solidFill>
                      <a:srgbClr val="FFFF00"/>
                    </a:solidFill>
                    <a:latin typeface="Helvetica" pitchFamily="34" charset="0"/>
                  </a:endParaRPr>
                </a:p>
              </p:txBody>
            </p:sp>
            <p:sp>
              <p:nvSpPr>
                <p:cNvPr id="76" name="Line 12"/>
                <p:cNvSpPr>
                  <a:spLocks noChangeShapeType="1"/>
                </p:cNvSpPr>
                <p:nvPr/>
              </p:nvSpPr>
              <p:spPr bwMode="auto">
                <a:xfrm>
                  <a:off x="6095932" y="3657325"/>
                  <a:ext cx="0" cy="1523669"/>
                </a:xfrm>
                <a:prstGeom prst="line">
                  <a:avLst/>
                </a:prstGeom>
                <a:noFill/>
                <a:ln w="38100">
                  <a:solidFill>
                    <a:srgbClr val="0070C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77" name="Oval 13"/>
                <p:cNvSpPr>
                  <a:spLocks noChangeArrowheads="1"/>
                </p:cNvSpPr>
                <p:nvPr/>
              </p:nvSpPr>
              <p:spPr bwMode="auto">
                <a:xfrm>
                  <a:off x="6095932" y="5104811"/>
                  <a:ext cx="380982" cy="152367"/>
                </a:xfrm>
                <a:prstGeom prst="ellipse">
                  <a:avLst/>
                </a:prstGeom>
                <a:noFill/>
                <a:ln w="38100">
                  <a:solidFill>
                    <a:srgbClr val="0070C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78" name="Oval 14"/>
                <p:cNvSpPr>
                  <a:spLocks noChangeArrowheads="1"/>
                </p:cNvSpPr>
                <p:nvPr/>
              </p:nvSpPr>
              <p:spPr bwMode="auto">
                <a:xfrm>
                  <a:off x="5714950" y="5104811"/>
                  <a:ext cx="380982" cy="152367"/>
                </a:xfrm>
                <a:prstGeom prst="ellipse">
                  <a:avLst/>
                </a:prstGeom>
                <a:noFill/>
                <a:ln w="38100">
                  <a:solidFill>
                    <a:srgbClr val="0070C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79" name="Freeform 15"/>
                <p:cNvSpPr>
                  <a:spLocks/>
                </p:cNvSpPr>
                <p:nvPr/>
              </p:nvSpPr>
              <p:spPr bwMode="auto">
                <a:xfrm>
                  <a:off x="5562557" y="4635013"/>
                  <a:ext cx="1077862" cy="177761"/>
                </a:xfrm>
                <a:custGeom>
                  <a:avLst/>
                  <a:gdLst/>
                  <a:ahLst/>
                  <a:cxnLst>
                    <a:cxn ang="0">
                      <a:pos x="0" y="56"/>
                    </a:cxn>
                    <a:cxn ang="0">
                      <a:pos x="192" y="8"/>
                    </a:cxn>
                    <a:cxn ang="0">
                      <a:pos x="240" y="104"/>
                    </a:cxn>
                    <a:cxn ang="0">
                      <a:pos x="384" y="56"/>
                    </a:cxn>
                    <a:cxn ang="0">
                      <a:pos x="528" y="56"/>
                    </a:cxn>
                    <a:cxn ang="0">
                      <a:pos x="624" y="8"/>
                    </a:cxn>
                    <a:cxn ang="0">
                      <a:pos x="672" y="56"/>
                    </a:cxn>
                    <a:cxn ang="0">
                      <a:pos x="672" y="104"/>
                    </a:cxn>
                  </a:cxnLst>
                  <a:rect l="0" t="0" r="r" b="b"/>
                  <a:pathLst>
                    <a:path w="679" h="112">
                      <a:moveTo>
                        <a:pt x="0" y="56"/>
                      </a:moveTo>
                      <a:cubicBezTo>
                        <a:pt x="76" y="28"/>
                        <a:pt x="152" y="0"/>
                        <a:pt x="192" y="8"/>
                      </a:cubicBezTo>
                      <a:cubicBezTo>
                        <a:pt x="231" y="15"/>
                        <a:pt x="207" y="95"/>
                        <a:pt x="240" y="104"/>
                      </a:cubicBezTo>
                      <a:cubicBezTo>
                        <a:pt x="272" y="112"/>
                        <a:pt x="336" y="64"/>
                        <a:pt x="384" y="56"/>
                      </a:cubicBezTo>
                      <a:cubicBezTo>
                        <a:pt x="432" y="48"/>
                        <a:pt x="488" y="63"/>
                        <a:pt x="528" y="56"/>
                      </a:cubicBezTo>
                      <a:cubicBezTo>
                        <a:pt x="567" y="48"/>
                        <a:pt x="600" y="8"/>
                        <a:pt x="624" y="8"/>
                      </a:cubicBezTo>
                      <a:cubicBezTo>
                        <a:pt x="648" y="8"/>
                        <a:pt x="664" y="40"/>
                        <a:pt x="672" y="56"/>
                      </a:cubicBezTo>
                      <a:cubicBezTo>
                        <a:pt x="679" y="71"/>
                        <a:pt x="675" y="87"/>
                        <a:pt x="672" y="104"/>
                      </a:cubicBezTo>
                    </a:path>
                  </a:pathLst>
                </a:custGeom>
                <a:noFill/>
                <a:ln w="38100" cmpd="sng">
                  <a:solidFill>
                    <a:srgbClr val="0070C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grpSp>
            <p:nvGrpSpPr>
              <p:cNvPr id="7" name="Group 37"/>
              <p:cNvGrpSpPr>
                <a:grpSpLocks/>
              </p:cNvGrpSpPr>
              <p:nvPr/>
            </p:nvGrpSpPr>
            <p:grpSpPr bwMode="auto">
              <a:xfrm>
                <a:off x="4952988" y="3885875"/>
                <a:ext cx="914355" cy="733483"/>
                <a:chOff x="4952988" y="3885875"/>
                <a:chExt cx="914355" cy="733483"/>
              </a:xfrm>
            </p:grpSpPr>
            <p:grpSp>
              <p:nvGrpSpPr>
                <p:cNvPr id="8" name="Group 36"/>
                <p:cNvGrpSpPr>
                  <a:grpSpLocks/>
                </p:cNvGrpSpPr>
                <p:nvPr/>
              </p:nvGrpSpPr>
              <p:grpSpPr bwMode="auto">
                <a:xfrm>
                  <a:off x="5044421" y="3885875"/>
                  <a:ext cx="822922" cy="533284"/>
                  <a:chOff x="5044421" y="3885875"/>
                  <a:chExt cx="822922" cy="533284"/>
                </a:xfrm>
              </p:grpSpPr>
              <p:sp>
                <p:nvSpPr>
                  <p:cNvPr id="73" name="Line 1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044421" y="3885875"/>
                    <a:ext cx="822922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0070C0"/>
                    </a:solidFill>
                    <a:round/>
                    <a:headEnd/>
                    <a:tailEnd/>
                  </a:ln>
                  <a:effectLst>
                    <a:outerShdw dist="35921" dir="2700000" algn="ctr" rotWithShape="0">
                      <a:srgbClr val="000000"/>
                    </a:outerShdw>
                  </a:effec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74" name="Line 19"/>
                  <p:cNvSpPr>
                    <a:spLocks noChangeShapeType="1"/>
                  </p:cNvSpPr>
                  <p:nvPr/>
                </p:nvSpPr>
                <p:spPr bwMode="auto">
                  <a:xfrm>
                    <a:off x="5867343" y="3885875"/>
                    <a:ext cx="0" cy="533284"/>
                  </a:xfrm>
                  <a:prstGeom prst="line">
                    <a:avLst/>
                  </a:prstGeom>
                  <a:noFill/>
                  <a:ln w="38100">
                    <a:solidFill>
                      <a:srgbClr val="0070C0"/>
                    </a:solidFill>
                    <a:round/>
                    <a:headEnd/>
                    <a:tailEnd type="triangle" w="med" len="med"/>
                  </a:ln>
                  <a:effectLst>
                    <a:outerShdw dist="35921" dir="2700000" algn="ctr" rotWithShape="0">
                      <a:srgbClr val="000000"/>
                    </a:outerShdw>
                  </a:effec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sp>
              <p:nvSpPr>
                <p:cNvPr id="72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4952988" y="3973168"/>
                  <a:ext cx="685768" cy="64619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>
                  <a:outerShdw dist="25400" sx="1000" sy="1000" algn="ctr" rotWithShape="0">
                    <a:srgbClr val="000000"/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  <a:defRPr/>
                  </a:pPr>
                  <a:r>
                    <a:rPr lang="en-US" altLang="en-US" u="none" dirty="0" smtClean="0">
                      <a:latin typeface="Helvetica" pitchFamily="34" charset="0"/>
                    </a:rPr>
                    <a:t>F</a:t>
                  </a:r>
                  <a:r>
                    <a:rPr lang="en-US" altLang="en-US" u="none" baseline="-25000" dirty="0" smtClean="0">
                      <a:latin typeface="Helvetica" pitchFamily="34" charset="0"/>
                    </a:rPr>
                    <a:t>A0</a:t>
                  </a:r>
                  <a:r>
                    <a:rPr lang="en-US" altLang="en-US" u="none" dirty="0" smtClean="0">
                      <a:latin typeface="Helvetica" pitchFamily="34" charset="0"/>
                    </a:rPr>
                    <a:t> X</a:t>
                  </a:r>
                  <a:r>
                    <a:rPr lang="en-US" altLang="en-US" u="none" baseline="-25000" dirty="0" smtClean="0">
                      <a:latin typeface="Helvetica" pitchFamily="34" charset="0"/>
                    </a:rPr>
                    <a:t>0</a:t>
                  </a:r>
                  <a:endParaRPr lang="en-US" altLang="en-US" u="none" dirty="0">
                    <a:latin typeface="Helvetica" pitchFamily="34" charset="0"/>
                  </a:endParaRPr>
                </a:p>
              </p:txBody>
            </p:sp>
          </p:grpSp>
          <p:grpSp>
            <p:nvGrpSpPr>
              <p:cNvPr id="9" name="Group 40"/>
              <p:cNvGrpSpPr>
                <a:grpSpLocks/>
              </p:cNvGrpSpPr>
              <p:nvPr/>
            </p:nvGrpSpPr>
            <p:grpSpPr bwMode="auto">
              <a:xfrm>
                <a:off x="5976875" y="3439884"/>
                <a:ext cx="1752518" cy="1436376"/>
                <a:chOff x="5976875" y="3439884"/>
                <a:chExt cx="1752518" cy="1436376"/>
              </a:xfrm>
            </p:grpSpPr>
            <p:grpSp>
              <p:nvGrpSpPr>
                <p:cNvPr id="10" name="Group 39"/>
                <p:cNvGrpSpPr>
                  <a:grpSpLocks/>
                </p:cNvGrpSpPr>
                <p:nvPr/>
              </p:nvGrpSpPr>
              <p:grpSpPr bwMode="auto">
                <a:xfrm>
                  <a:off x="6324521" y="3885875"/>
                  <a:ext cx="1066750" cy="990385"/>
                  <a:chOff x="6324521" y="3885875"/>
                  <a:chExt cx="1066750" cy="990385"/>
                </a:xfrm>
              </p:grpSpPr>
              <p:sp>
                <p:nvSpPr>
                  <p:cNvPr id="68" name="Line 2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6324521" y="3885875"/>
                    <a:ext cx="1066750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0070C0"/>
                    </a:solidFill>
                    <a:round/>
                    <a:headEnd/>
                    <a:tailEnd/>
                  </a:ln>
                  <a:effectLst>
                    <a:outerShdw dist="35921" dir="2700000" algn="ctr" rotWithShape="0">
                      <a:srgbClr val="000000"/>
                    </a:outerShdw>
                  </a:effec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69" name="Line 21"/>
                  <p:cNvSpPr>
                    <a:spLocks noChangeShapeType="1"/>
                  </p:cNvSpPr>
                  <p:nvPr/>
                </p:nvSpPr>
                <p:spPr bwMode="auto">
                  <a:xfrm>
                    <a:off x="7391271" y="3885875"/>
                    <a:ext cx="0" cy="533284"/>
                  </a:xfrm>
                  <a:prstGeom prst="line">
                    <a:avLst/>
                  </a:prstGeom>
                  <a:noFill/>
                  <a:ln w="38100">
                    <a:solidFill>
                      <a:srgbClr val="0070C0"/>
                    </a:solidFill>
                    <a:round/>
                    <a:headEnd/>
                    <a:tailEnd type="triangle" w="med" len="med"/>
                  </a:ln>
                  <a:effectLst>
                    <a:outerShdw dist="35921" dir="2700000" algn="ctr" rotWithShape="0">
                      <a:srgbClr val="000000"/>
                    </a:outerShdw>
                  </a:effec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70" name="Line 2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6324521" y="3885875"/>
                    <a:ext cx="0" cy="990385"/>
                  </a:xfrm>
                  <a:prstGeom prst="line">
                    <a:avLst/>
                  </a:prstGeom>
                  <a:noFill/>
                  <a:ln w="38100">
                    <a:solidFill>
                      <a:srgbClr val="0070C0"/>
                    </a:solidFill>
                    <a:round/>
                    <a:headEnd/>
                    <a:tailEnd/>
                  </a:ln>
                  <a:effectLst>
                    <a:outerShdw dist="35921" dir="2700000" algn="ctr" rotWithShape="0">
                      <a:srgbClr val="000000"/>
                    </a:outerShdw>
                  </a:effec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sp>
              <p:nvSpPr>
                <p:cNvPr id="67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5976875" y="3439884"/>
                  <a:ext cx="1752518" cy="369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  <a:defRPr/>
                  </a:pPr>
                  <a:r>
                    <a:rPr lang="en-US" altLang="en-US" u="none" dirty="0" smtClean="0"/>
                    <a:t>F</a:t>
                  </a:r>
                  <a:r>
                    <a:rPr lang="en-US" altLang="en-US" u="none" baseline="-25000" dirty="0" smtClean="0"/>
                    <a:t>A1</a:t>
                  </a:r>
                  <a:r>
                    <a:rPr lang="en-US" altLang="en-US" u="none" dirty="0" smtClean="0"/>
                    <a:t>, X</a:t>
                  </a:r>
                  <a:r>
                    <a:rPr lang="en-US" altLang="en-US" u="none" baseline="-25000" dirty="0" smtClean="0"/>
                    <a:t>1</a:t>
                  </a:r>
                  <a:r>
                    <a:rPr lang="en-US" altLang="en-US" u="none" dirty="0" smtClean="0"/>
                    <a:t>=0.4</a:t>
                  </a:r>
                  <a:endParaRPr lang="en-US" altLang="en-US" u="none" dirty="0"/>
                </a:p>
              </p:txBody>
            </p:sp>
          </p:grpSp>
        </p:grpSp>
        <p:grpSp>
          <p:nvGrpSpPr>
            <p:cNvPr id="11" name="Group 38"/>
            <p:cNvGrpSpPr>
              <a:grpSpLocks/>
            </p:cNvGrpSpPr>
            <p:nvPr/>
          </p:nvGrpSpPr>
          <p:grpSpPr bwMode="auto">
            <a:xfrm>
              <a:off x="3447934" y="3762093"/>
              <a:ext cx="1077862" cy="1810944"/>
              <a:chOff x="5563390" y="3656865"/>
              <a:chExt cx="1077862" cy="1810944"/>
            </a:xfrm>
          </p:grpSpPr>
          <p:sp>
            <p:nvSpPr>
              <p:cNvPr id="58" name="Rectangle 11"/>
              <p:cNvSpPr>
                <a:spLocks noChangeArrowheads="1"/>
              </p:cNvSpPr>
              <p:nvPr/>
            </p:nvSpPr>
            <p:spPr bwMode="auto">
              <a:xfrm>
                <a:off x="5563390" y="4113966"/>
                <a:ext cx="1066750" cy="1353843"/>
              </a:xfrm>
              <a:prstGeom prst="rect">
                <a:avLst/>
              </a:prstGeom>
              <a:noFill/>
              <a:ln w="38100">
                <a:solidFill>
                  <a:srgbClr val="0070C0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altLang="en-US">
                  <a:solidFill>
                    <a:srgbClr val="FFFF00"/>
                  </a:solidFill>
                  <a:latin typeface="Helvetica" pitchFamily="34" charset="0"/>
                </a:endParaRPr>
              </a:p>
            </p:txBody>
          </p:sp>
          <p:sp>
            <p:nvSpPr>
              <p:cNvPr id="59" name="Line 12"/>
              <p:cNvSpPr>
                <a:spLocks noChangeShapeType="1"/>
              </p:cNvSpPr>
              <p:nvPr/>
            </p:nvSpPr>
            <p:spPr bwMode="auto">
              <a:xfrm>
                <a:off x="6096765" y="3656865"/>
                <a:ext cx="0" cy="1523669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Oval 13"/>
              <p:cNvSpPr>
                <a:spLocks noChangeArrowheads="1"/>
              </p:cNvSpPr>
              <p:nvPr/>
            </p:nvSpPr>
            <p:spPr bwMode="auto">
              <a:xfrm>
                <a:off x="6096765" y="5104351"/>
                <a:ext cx="380982" cy="152367"/>
              </a:xfrm>
              <a:prstGeom prst="ellips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Oval 14"/>
              <p:cNvSpPr>
                <a:spLocks noChangeArrowheads="1"/>
              </p:cNvSpPr>
              <p:nvPr/>
            </p:nvSpPr>
            <p:spPr bwMode="auto">
              <a:xfrm>
                <a:off x="5715783" y="5104351"/>
                <a:ext cx="380982" cy="152367"/>
              </a:xfrm>
              <a:prstGeom prst="ellips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Freeform 15"/>
              <p:cNvSpPr>
                <a:spLocks/>
              </p:cNvSpPr>
              <p:nvPr/>
            </p:nvSpPr>
            <p:spPr bwMode="auto">
              <a:xfrm>
                <a:off x="5563390" y="4634553"/>
                <a:ext cx="1077862" cy="177761"/>
              </a:xfrm>
              <a:custGeom>
                <a:avLst/>
                <a:gdLst/>
                <a:ahLst/>
                <a:cxnLst>
                  <a:cxn ang="0">
                    <a:pos x="0" y="56"/>
                  </a:cxn>
                  <a:cxn ang="0">
                    <a:pos x="192" y="8"/>
                  </a:cxn>
                  <a:cxn ang="0">
                    <a:pos x="240" y="104"/>
                  </a:cxn>
                  <a:cxn ang="0">
                    <a:pos x="384" y="56"/>
                  </a:cxn>
                  <a:cxn ang="0">
                    <a:pos x="528" y="56"/>
                  </a:cxn>
                  <a:cxn ang="0">
                    <a:pos x="624" y="8"/>
                  </a:cxn>
                  <a:cxn ang="0">
                    <a:pos x="672" y="56"/>
                  </a:cxn>
                  <a:cxn ang="0">
                    <a:pos x="672" y="104"/>
                  </a:cxn>
                </a:cxnLst>
                <a:rect l="0" t="0" r="r" b="b"/>
                <a:pathLst>
                  <a:path w="679" h="112">
                    <a:moveTo>
                      <a:pt x="0" y="56"/>
                    </a:moveTo>
                    <a:cubicBezTo>
                      <a:pt x="76" y="28"/>
                      <a:pt x="152" y="0"/>
                      <a:pt x="192" y="8"/>
                    </a:cubicBezTo>
                    <a:cubicBezTo>
                      <a:pt x="231" y="15"/>
                      <a:pt x="207" y="95"/>
                      <a:pt x="240" y="104"/>
                    </a:cubicBezTo>
                    <a:cubicBezTo>
                      <a:pt x="272" y="112"/>
                      <a:pt x="336" y="64"/>
                      <a:pt x="384" y="56"/>
                    </a:cubicBezTo>
                    <a:cubicBezTo>
                      <a:pt x="432" y="48"/>
                      <a:pt x="488" y="63"/>
                      <a:pt x="528" y="56"/>
                    </a:cubicBezTo>
                    <a:cubicBezTo>
                      <a:pt x="567" y="48"/>
                      <a:pt x="600" y="8"/>
                      <a:pt x="624" y="8"/>
                    </a:cubicBezTo>
                    <a:cubicBezTo>
                      <a:pt x="648" y="8"/>
                      <a:pt x="664" y="40"/>
                      <a:pt x="672" y="56"/>
                    </a:cubicBezTo>
                    <a:cubicBezTo>
                      <a:pt x="679" y="71"/>
                      <a:pt x="675" y="87"/>
                      <a:pt x="672" y="104"/>
                    </a:cubicBezTo>
                  </a:path>
                </a:pathLst>
              </a:custGeom>
              <a:noFill/>
              <a:ln w="38100" cmpd="sng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12" name="Group 39"/>
            <p:cNvGrpSpPr>
              <a:grpSpLocks/>
            </p:cNvGrpSpPr>
            <p:nvPr/>
          </p:nvGrpSpPr>
          <p:grpSpPr bwMode="auto">
            <a:xfrm>
              <a:off x="4397215" y="3978454"/>
              <a:ext cx="647035" cy="1004162"/>
              <a:chOff x="6512671" y="3873226"/>
              <a:chExt cx="647035" cy="1004162"/>
            </a:xfrm>
          </p:grpSpPr>
          <p:sp>
            <p:nvSpPr>
              <p:cNvPr id="55" name="Line 20"/>
              <p:cNvSpPr>
                <a:spLocks noChangeShapeType="1"/>
              </p:cNvSpPr>
              <p:nvPr/>
            </p:nvSpPr>
            <p:spPr bwMode="auto">
              <a:xfrm flipV="1">
                <a:off x="6512671" y="3885416"/>
                <a:ext cx="640050" cy="0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Line 21"/>
              <p:cNvSpPr>
                <a:spLocks noChangeShapeType="1"/>
              </p:cNvSpPr>
              <p:nvPr/>
            </p:nvSpPr>
            <p:spPr bwMode="auto">
              <a:xfrm>
                <a:off x="7159706" y="3873226"/>
                <a:ext cx="0" cy="534871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 type="triangle" w="med" len="med"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Line 22"/>
              <p:cNvSpPr>
                <a:spLocks noChangeShapeType="1"/>
              </p:cNvSpPr>
              <p:nvPr/>
            </p:nvSpPr>
            <p:spPr bwMode="auto">
              <a:xfrm flipV="1">
                <a:off x="6512671" y="3885416"/>
                <a:ext cx="0" cy="991972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52" name="Text Box 24"/>
            <p:cNvSpPr txBox="1">
              <a:spLocks noChangeArrowheads="1"/>
            </p:cNvSpPr>
            <p:nvPr/>
          </p:nvSpPr>
          <p:spPr bwMode="auto">
            <a:xfrm>
              <a:off x="1600171" y="5496854"/>
              <a:ext cx="1752518" cy="369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altLang="en-US" u="none" dirty="0" smtClean="0"/>
                <a:t>V</a:t>
              </a:r>
              <a:r>
                <a:rPr lang="en-US" altLang="en-US" u="none" baseline="-25000" dirty="0" smtClean="0"/>
                <a:t>1</a:t>
              </a:r>
              <a:endParaRPr lang="en-US" altLang="en-US" u="none" dirty="0"/>
            </a:p>
          </p:txBody>
        </p:sp>
        <p:sp>
          <p:nvSpPr>
            <p:cNvPr id="53" name="Text Box 24"/>
            <p:cNvSpPr txBox="1">
              <a:spLocks noChangeArrowheads="1"/>
            </p:cNvSpPr>
            <p:nvPr/>
          </p:nvSpPr>
          <p:spPr bwMode="auto">
            <a:xfrm>
              <a:off x="3473333" y="5561928"/>
              <a:ext cx="1066750" cy="369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altLang="en-US" u="none" dirty="0"/>
                <a:t>V</a:t>
              </a:r>
              <a:r>
                <a:rPr lang="en-US" altLang="en-US" u="none" baseline="-25000" dirty="0"/>
                <a:t>2</a:t>
              </a:r>
              <a:r>
                <a:rPr lang="en-US" altLang="en-US" u="none" dirty="0"/>
                <a:t> </a:t>
              </a:r>
            </a:p>
          </p:txBody>
        </p:sp>
        <p:sp>
          <p:nvSpPr>
            <p:cNvPr id="54" name="Text Box 24"/>
            <p:cNvSpPr txBox="1">
              <a:spLocks noChangeArrowheads="1"/>
            </p:cNvSpPr>
            <p:nvPr/>
          </p:nvSpPr>
          <p:spPr bwMode="auto">
            <a:xfrm>
              <a:off x="4507827" y="4558273"/>
              <a:ext cx="874672" cy="6461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r" eaLnBrk="0" hangingPunct="0">
                <a:spcBef>
                  <a:spcPts val="0"/>
                </a:spcBef>
                <a:defRPr/>
              </a:pPr>
              <a:r>
                <a:rPr lang="en-US" altLang="en-US" u="none" dirty="0" smtClean="0"/>
                <a:t>F</a:t>
              </a:r>
              <a:r>
                <a:rPr lang="en-US" altLang="en-US" u="none" baseline="-25000" dirty="0" smtClean="0"/>
                <a:t>A2</a:t>
              </a:r>
              <a:r>
                <a:rPr lang="en-US" altLang="en-US" u="none" dirty="0" smtClean="0"/>
                <a:t> X</a:t>
              </a:r>
              <a:r>
                <a:rPr lang="en-US" altLang="en-US" u="none" baseline="-25000" dirty="0" smtClean="0"/>
                <a:t>2</a:t>
              </a:r>
              <a:r>
                <a:rPr lang="en-US" altLang="en-US" u="none" dirty="0" smtClean="0"/>
                <a:t>=0.8</a:t>
              </a:r>
              <a:endParaRPr lang="en-US" altLang="en-US" u="none" dirty="0"/>
            </a:p>
          </p:txBody>
        </p:sp>
      </p:grpSp>
      <p:graphicFrame>
        <p:nvGraphicFramePr>
          <p:cNvPr id="80" name="Table 7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1861781"/>
              </p:ext>
            </p:extLst>
          </p:nvPr>
        </p:nvGraphicFramePr>
        <p:xfrm>
          <a:off x="5181600" y="914400"/>
          <a:ext cx="37338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3450"/>
                <a:gridCol w="933450"/>
                <a:gridCol w="933450"/>
                <a:gridCol w="933450"/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X</a:t>
                      </a:r>
                      <a:r>
                        <a:rPr lang="en-US" sz="2000" b="0" i="0" u="none" strike="noStrike" baseline="-25000" dirty="0" smtClean="0">
                          <a:solidFill>
                            <a:schemeClr val="bg1"/>
                          </a:solidFill>
                          <a:latin typeface="+mn-lt"/>
                        </a:rPr>
                        <a:t>A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0.8</a:t>
                      </a: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F</a:t>
                      </a:r>
                      <a:r>
                        <a:rPr lang="en-US" sz="2000" b="0" i="0" u="none" strike="noStrike" baseline="-25000" dirty="0" smtClean="0">
                          <a:solidFill>
                            <a:srgbClr val="000000"/>
                          </a:solidFill>
                          <a:latin typeface="+mn-lt"/>
                        </a:rPr>
                        <a:t>A0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/-</a:t>
                      </a:r>
                      <a:r>
                        <a:rPr lang="en-US" sz="2000" b="0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r</a:t>
                      </a:r>
                      <a:r>
                        <a:rPr lang="en-US" sz="2000" b="0" i="0" u="none" strike="noStrike" baseline="-25000" dirty="0" err="1">
                          <a:solidFill>
                            <a:srgbClr val="000000"/>
                          </a:solidFill>
                          <a:latin typeface="+mn-lt"/>
                        </a:rPr>
                        <a:t>A</a:t>
                      </a:r>
                      <a:endParaRPr lang="en-US" sz="2000" b="0" i="0" u="none" strike="noStrike" baseline="-250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0.89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2.05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8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81" name="Chart 80"/>
          <p:cNvGraphicFramePr/>
          <p:nvPr>
            <p:extLst>
              <p:ext uri="{D42A27DB-BD31-4B8C-83A1-F6EECF244321}">
                <p14:modId xmlns:p14="http://schemas.microsoft.com/office/powerpoint/2010/main" val="2390882535"/>
              </p:ext>
            </p:extLst>
          </p:nvPr>
        </p:nvGraphicFramePr>
        <p:xfrm>
          <a:off x="4343400" y="1676400"/>
          <a:ext cx="48006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2" name="Rectangle 81"/>
          <p:cNvSpPr/>
          <p:nvPr/>
        </p:nvSpPr>
        <p:spPr>
          <a:xfrm>
            <a:off x="5277440" y="3722077"/>
            <a:ext cx="1792224" cy="548640"/>
          </a:xfrm>
          <a:prstGeom prst="rect">
            <a:avLst/>
          </a:prstGeom>
          <a:solidFill>
            <a:schemeClr val="accent1">
              <a:alpha val="4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/>
          <p:cNvSpPr/>
          <p:nvPr/>
        </p:nvSpPr>
        <p:spPr>
          <a:xfrm>
            <a:off x="7080422" y="2098431"/>
            <a:ext cx="1792224" cy="2194560"/>
          </a:xfrm>
          <a:prstGeom prst="rect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xtBox 83"/>
          <p:cNvSpPr txBox="1"/>
          <p:nvPr/>
        </p:nvSpPr>
        <p:spPr>
          <a:xfrm>
            <a:off x="685800" y="3200400"/>
            <a:ext cx="25234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CC"/>
                </a:solidFill>
              </a:rPr>
              <a:t>V</a:t>
            </a:r>
            <a:r>
              <a:rPr lang="en-US" sz="2000" baseline="-25000" dirty="0" smtClean="0">
                <a:solidFill>
                  <a:srgbClr val="0000CC"/>
                </a:solidFill>
              </a:rPr>
              <a:t>CSTR1</a:t>
            </a:r>
            <a:r>
              <a:rPr lang="en-US" sz="2000" dirty="0" smtClean="0">
                <a:solidFill>
                  <a:srgbClr val="0000CC"/>
                </a:solidFill>
              </a:rPr>
              <a:t> for X</a:t>
            </a:r>
            <a:r>
              <a:rPr lang="en-US" sz="2000" baseline="-25000" dirty="0" smtClean="0">
                <a:solidFill>
                  <a:srgbClr val="0000CC"/>
                </a:solidFill>
              </a:rPr>
              <a:t>A1</a:t>
            </a:r>
            <a:r>
              <a:rPr lang="en-US" sz="2000" dirty="0" smtClean="0">
                <a:solidFill>
                  <a:srgbClr val="0000CC"/>
                </a:solidFill>
              </a:rPr>
              <a:t> = 0.4?</a:t>
            </a:r>
          </a:p>
        </p:txBody>
      </p:sp>
      <p:graphicFrame>
        <p:nvGraphicFramePr>
          <p:cNvPr id="8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7630561"/>
              </p:ext>
            </p:extLst>
          </p:nvPr>
        </p:nvGraphicFramePr>
        <p:xfrm>
          <a:off x="385763" y="3608130"/>
          <a:ext cx="3581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17" name="Equation" r:id="rId5" imgW="3581280" imgH="431640" progId="Equation.3">
                  <p:embed/>
                </p:oleObj>
              </mc:Choice>
              <mc:Fallback>
                <p:oleObj name="Equation" r:id="rId5" imgW="3581280" imgH="43164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763" y="3608130"/>
                        <a:ext cx="35814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6" name="TextBox 85"/>
          <p:cNvSpPr txBox="1"/>
          <p:nvPr/>
        </p:nvSpPr>
        <p:spPr>
          <a:xfrm>
            <a:off x="533400" y="4066208"/>
            <a:ext cx="32335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V</a:t>
            </a:r>
            <a:r>
              <a:rPr lang="en-US" sz="2000" baseline="-25000" dirty="0" smtClean="0"/>
              <a:t>CSTR2</a:t>
            </a:r>
            <a:r>
              <a:rPr lang="en-US" sz="2000" dirty="0" smtClean="0"/>
              <a:t> for X</a:t>
            </a:r>
            <a:r>
              <a:rPr lang="en-US" sz="2000" baseline="-25000" dirty="0" smtClean="0"/>
              <a:t>A2</a:t>
            </a:r>
            <a:r>
              <a:rPr lang="en-US" sz="2000" dirty="0" smtClean="0"/>
              <a:t> = 0.4 to 0.8?</a:t>
            </a:r>
          </a:p>
        </p:txBody>
      </p:sp>
      <p:graphicFrame>
        <p:nvGraphicFramePr>
          <p:cNvPr id="2969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5425399"/>
              </p:ext>
            </p:extLst>
          </p:nvPr>
        </p:nvGraphicFramePr>
        <p:xfrm>
          <a:off x="647700" y="4501893"/>
          <a:ext cx="2752725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18" name="Equation" r:id="rId7" imgW="3035160" imgH="736560" progId="Equation.3">
                  <p:embed/>
                </p:oleObj>
              </mc:Choice>
              <mc:Fallback>
                <p:oleObj name="Equation" r:id="rId7" imgW="3035160" imgH="73656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" y="4501893"/>
                        <a:ext cx="2752725" cy="668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242300"/>
              </p:ext>
            </p:extLst>
          </p:nvPr>
        </p:nvGraphicFramePr>
        <p:xfrm>
          <a:off x="306388" y="5186104"/>
          <a:ext cx="38989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19" name="Equation" r:id="rId9" imgW="3898800" imgH="431640" progId="Equation.3">
                  <p:embed/>
                </p:oleObj>
              </mc:Choice>
              <mc:Fallback>
                <p:oleObj name="Equation" r:id="rId9" imgW="3898800" imgH="4316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388" y="5186104"/>
                        <a:ext cx="38989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7998707"/>
              </p:ext>
            </p:extLst>
          </p:nvPr>
        </p:nvGraphicFramePr>
        <p:xfrm>
          <a:off x="63500" y="5713154"/>
          <a:ext cx="48133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20" name="Equation" r:id="rId11" imgW="4813200" imgH="431640" progId="Equation.3">
                  <p:embed/>
                </p:oleObj>
              </mc:Choice>
              <mc:Fallback>
                <p:oleObj name="Equation" r:id="rId11" imgW="4813200" imgH="4316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00" y="5713154"/>
                        <a:ext cx="48133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" name="TextBox 46"/>
          <p:cNvSpPr txBox="1"/>
          <p:nvPr/>
        </p:nvSpPr>
        <p:spPr>
          <a:xfrm>
            <a:off x="4876801" y="5177850"/>
            <a:ext cx="42671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V</a:t>
            </a:r>
            <a:r>
              <a:rPr lang="en-US" sz="2000" baseline="-25000" dirty="0" smtClean="0"/>
              <a:t>CSTR</a:t>
            </a:r>
            <a:r>
              <a:rPr lang="en-US" sz="2000" dirty="0" smtClean="0"/>
              <a:t> of single CSTR with X</a:t>
            </a:r>
            <a:r>
              <a:rPr lang="en-US" sz="2000" baseline="-25000" dirty="0" smtClean="0"/>
              <a:t>A</a:t>
            </a:r>
            <a:r>
              <a:rPr lang="en-US" sz="2000" dirty="0" smtClean="0"/>
              <a:t> = 0.8?</a:t>
            </a:r>
          </a:p>
        </p:txBody>
      </p:sp>
      <p:graphicFrame>
        <p:nvGraphicFramePr>
          <p:cNvPr id="4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5433208"/>
              </p:ext>
            </p:extLst>
          </p:nvPr>
        </p:nvGraphicFramePr>
        <p:xfrm>
          <a:off x="5562600" y="5710635"/>
          <a:ext cx="2959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21" name="Equation" r:id="rId13" imgW="2958840" imgH="431640" progId="Equation.3">
                  <p:embed/>
                </p:oleObj>
              </mc:Choice>
              <mc:Fallback>
                <p:oleObj name="Equation" r:id="rId13" imgW="2958840" imgH="4316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5710635"/>
                        <a:ext cx="29591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TextBox 48"/>
          <p:cNvSpPr txBox="1"/>
          <p:nvPr/>
        </p:nvSpPr>
        <p:spPr>
          <a:xfrm>
            <a:off x="4996926" y="5680770"/>
            <a:ext cx="3642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&lt;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2" grpId="0" animBg="1"/>
      <p:bldP spid="83" grpId="0" animBg="1"/>
      <p:bldP spid="86" grpId="0"/>
      <p:bldP spid="47" grpId="0"/>
      <p:bldP spid="4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2352" y="2909865"/>
            <a:ext cx="4041648" cy="359664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2832" y="2940345"/>
            <a:ext cx="4011168" cy="356616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PFRs in Series</a:t>
            </a:r>
            <a:endParaRPr lang="en-US" dirty="0"/>
          </a:p>
        </p:txBody>
      </p:sp>
      <p:graphicFrame>
        <p:nvGraphicFramePr>
          <p:cNvPr id="348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3160875"/>
              </p:ext>
            </p:extLst>
          </p:nvPr>
        </p:nvGraphicFramePr>
        <p:xfrm>
          <a:off x="1702594" y="1752600"/>
          <a:ext cx="5738813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138" name="Equation" r:id="rId5" imgW="6337080" imgH="876240" progId="Equation.3">
                  <p:embed/>
                </p:oleObj>
              </mc:Choice>
              <mc:Fallback>
                <p:oleObj name="Equation" r:id="rId5" imgW="6337080" imgH="87624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2594" y="1752600"/>
                        <a:ext cx="5738813" cy="792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3" name="Group 12"/>
          <p:cNvGrpSpPr/>
          <p:nvPr/>
        </p:nvGrpSpPr>
        <p:grpSpPr>
          <a:xfrm>
            <a:off x="2117463" y="762000"/>
            <a:ext cx="4909074" cy="877888"/>
            <a:chOff x="53790" y="1066800"/>
            <a:chExt cx="4909074" cy="877888"/>
          </a:xfrm>
        </p:grpSpPr>
        <p:grpSp>
          <p:nvGrpSpPr>
            <p:cNvPr id="3" name="Group 22"/>
            <p:cNvGrpSpPr>
              <a:grpSpLocks/>
            </p:cNvGrpSpPr>
            <p:nvPr/>
          </p:nvGrpSpPr>
          <p:grpSpPr bwMode="auto">
            <a:xfrm>
              <a:off x="244475" y="1524000"/>
              <a:ext cx="3879851" cy="420688"/>
              <a:chOff x="956" y="3105"/>
              <a:chExt cx="2444" cy="265"/>
            </a:xfrm>
          </p:grpSpPr>
          <p:sp>
            <p:nvSpPr>
              <p:cNvPr id="4" name="Line 23"/>
              <p:cNvSpPr>
                <a:spLocks noChangeShapeType="1"/>
              </p:cNvSpPr>
              <p:nvPr/>
            </p:nvSpPr>
            <p:spPr bwMode="auto">
              <a:xfrm>
                <a:off x="956" y="3237"/>
                <a:ext cx="51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" name="AutoShape 24"/>
              <p:cNvSpPr>
                <a:spLocks noChangeArrowheads="1"/>
              </p:cNvSpPr>
              <p:nvPr/>
            </p:nvSpPr>
            <p:spPr bwMode="auto">
              <a:xfrm rot="5400000">
                <a:off x="1668" y="2922"/>
                <a:ext cx="265" cy="631"/>
              </a:xfrm>
              <a:prstGeom prst="can">
                <a:avLst>
                  <a:gd name="adj" fmla="val 39610"/>
                </a:avLst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" name="AutoShape 25"/>
              <p:cNvSpPr>
                <a:spLocks noChangeArrowheads="1"/>
              </p:cNvSpPr>
              <p:nvPr/>
            </p:nvSpPr>
            <p:spPr bwMode="auto">
              <a:xfrm rot="5400000">
                <a:off x="2629" y="2922"/>
                <a:ext cx="265" cy="631"/>
              </a:xfrm>
              <a:prstGeom prst="can">
                <a:avLst>
                  <a:gd name="adj" fmla="val 39610"/>
                </a:avLst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" name="Line 26"/>
              <p:cNvSpPr>
                <a:spLocks noChangeShapeType="1"/>
              </p:cNvSpPr>
              <p:nvPr/>
            </p:nvSpPr>
            <p:spPr bwMode="auto">
              <a:xfrm>
                <a:off x="2073" y="3237"/>
                <a:ext cx="35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" name="Line 27"/>
              <p:cNvSpPr>
                <a:spLocks noChangeShapeType="1"/>
              </p:cNvSpPr>
              <p:nvPr/>
            </p:nvSpPr>
            <p:spPr bwMode="auto">
              <a:xfrm>
                <a:off x="3050" y="3237"/>
                <a:ext cx="35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" name="Text Box 23"/>
            <p:cNvSpPr txBox="1">
              <a:spLocks noChangeArrowheads="1"/>
            </p:cNvSpPr>
            <p:nvPr/>
          </p:nvSpPr>
          <p:spPr bwMode="auto">
            <a:xfrm>
              <a:off x="53790" y="1350264"/>
              <a:ext cx="10668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25400" sx="1000" sy="1000" algn="ctr" rotWithShape="0">
                <a:srgbClr val="000000"/>
              </a:outerShdw>
            </a:effectLst>
          </p:spPr>
          <p:txBody>
            <a:bodyPr wrap="square"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altLang="en-US" u="none" dirty="0" smtClean="0">
                  <a:latin typeface="Helvetica" pitchFamily="34" charset="0"/>
                </a:rPr>
                <a:t>F</a:t>
              </a:r>
              <a:r>
                <a:rPr lang="en-US" altLang="en-US" u="none" baseline="-25000" dirty="0" smtClean="0">
                  <a:latin typeface="Helvetica" pitchFamily="34" charset="0"/>
                </a:rPr>
                <a:t>A0</a:t>
              </a:r>
              <a:r>
                <a:rPr lang="en-US" altLang="en-US" u="none" dirty="0" smtClean="0">
                  <a:latin typeface="Helvetica" pitchFamily="34" charset="0"/>
                </a:rPr>
                <a:t>, X</a:t>
              </a:r>
              <a:r>
                <a:rPr lang="en-US" altLang="en-US" u="none" baseline="-25000" dirty="0" smtClean="0">
                  <a:latin typeface="Helvetica" pitchFamily="34" charset="0"/>
                </a:rPr>
                <a:t>0</a:t>
              </a:r>
              <a:endParaRPr lang="en-US" altLang="en-US" u="none" dirty="0">
                <a:latin typeface="Helvetica" pitchFamily="34" charset="0"/>
              </a:endParaRPr>
            </a:p>
          </p:txBody>
        </p:sp>
        <p:sp>
          <p:nvSpPr>
            <p:cNvPr id="10" name="Text Box 23"/>
            <p:cNvSpPr txBox="1">
              <a:spLocks noChangeArrowheads="1"/>
            </p:cNvSpPr>
            <p:nvPr/>
          </p:nvSpPr>
          <p:spPr bwMode="auto">
            <a:xfrm>
              <a:off x="1991958" y="1066800"/>
              <a:ext cx="6858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25400" sx="1000" sy="1000" algn="ctr" rotWithShape="0">
                <a:srgbClr val="000000"/>
              </a:outerShdw>
            </a:effectLst>
          </p:spPr>
          <p:txBody>
            <a:bodyPr wrap="square"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altLang="en-US" u="none" dirty="0" smtClean="0">
                  <a:latin typeface="Helvetica" pitchFamily="34" charset="0"/>
                </a:rPr>
                <a:t>F</a:t>
              </a:r>
              <a:r>
                <a:rPr lang="en-US" altLang="en-US" u="none" baseline="-25000" dirty="0" smtClean="0">
                  <a:latin typeface="Helvetica" pitchFamily="34" charset="0"/>
                </a:rPr>
                <a:t>A1</a:t>
              </a:r>
              <a:r>
                <a:rPr lang="en-US" altLang="en-US" u="none" dirty="0" smtClean="0">
                  <a:latin typeface="Helvetica" pitchFamily="34" charset="0"/>
                </a:rPr>
                <a:t> X</a:t>
              </a:r>
              <a:r>
                <a:rPr lang="en-US" altLang="en-US" baseline="-25000" dirty="0" smtClean="0">
                  <a:latin typeface="Helvetica" pitchFamily="34" charset="0"/>
                </a:rPr>
                <a:t>1</a:t>
              </a:r>
              <a:endParaRPr lang="en-US" altLang="en-US" u="none" dirty="0">
                <a:latin typeface="Helvetica" pitchFamily="34" charset="0"/>
              </a:endParaRPr>
            </a:p>
          </p:txBody>
        </p:sp>
        <p:sp>
          <p:nvSpPr>
            <p:cNvPr id="12" name="Text Box 23"/>
            <p:cNvSpPr txBox="1">
              <a:spLocks noChangeArrowheads="1"/>
            </p:cNvSpPr>
            <p:nvPr/>
          </p:nvSpPr>
          <p:spPr bwMode="auto">
            <a:xfrm>
              <a:off x="4048464" y="1524000"/>
              <a:ext cx="9144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25400" sx="1000" sy="1000" algn="ctr" rotWithShape="0">
                <a:srgbClr val="000000"/>
              </a:outerShdw>
            </a:effectLst>
          </p:spPr>
          <p:txBody>
            <a:bodyPr wrap="square"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altLang="en-US" u="none" dirty="0" smtClean="0">
                  <a:latin typeface="Helvetica" pitchFamily="34" charset="0"/>
                </a:rPr>
                <a:t>F</a:t>
              </a:r>
              <a:r>
                <a:rPr lang="en-US" altLang="en-US" u="none" baseline="-25000" dirty="0" smtClean="0">
                  <a:latin typeface="Helvetica" pitchFamily="34" charset="0"/>
                </a:rPr>
                <a:t>A2</a:t>
              </a:r>
              <a:r>
                <a:rPr lang="en-US" altLang="en-US" u="none" dirty="0" smtClean="0">
                  <a:latin typeface="Helvetica" pitchFamily="34" charset="0"/>
                </a:rPr>
                <a:t>, X</a:t>
              </a:r>
              <a:r>
                <a:rPr lang="en-US" altLang="en-US" baseline="-25000" dirty="0" smtClean="0">
                  <a:latin typeface="Helvetica" pitchFamily="34" charset="0"/>
                </a:rPr>
                <a:t>2</a:t>
              </a:r>
              <a:endParaRPr lang="en-US" altLang="en-US" u="none" dirty="0">
                <a:latin typeface="Helvetica" pitchFamily="34" charset="0"/>
              </a:endParaRPr>
            </a:p>
          </p:txBody>
        </p:sp>
      </p:grp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6960847"/>
              </p:ext>
            </p:extLst>
          </p:nvPr>
        </p:nvGraphicFramePr>
        <p:xfrm>
          <a:off x="620712" y="2579370"/>
          <a:ext cx="39624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0900"/>
                <a:gridCol w="673100"/>
                <a:gridCol w="685800"/>
                <a:gridCol w="609600"/>
                <a:gridCol w="609600"/>
                <a:gridCol w="533400"/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X</a:t>
                      </a:r>
                      <a:r>
                        <a:rPr lang="en-US" sz="2000" b="0" i="0" u="none" strike="noStrike" baseline="-25000" dirty="0" smtClean="0">
                          <a:solidFill>
                            <a:schemeClr val="bg1"/>
                          </a:solidFill>
                          <a:latin typeface="+mn-lt"/>
                        </a:rPr>
                        <a:t>A</a:t>
                      </a:r>
                      <a:endParaRPr lang="en-US" sz="20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0.8</a:t>
                      </a: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F</a:t>
                      </a:r>
                      <a:r>
                        <a:rPr lang="en-US" sz="2000" b="0" i="0" u="none" strike="noStrike" baseline="-25000" dirty="0" smtClean="0">
                          <a:solidFill>
                            <a:srgbClr val="000000"/>
                          </a:solidFill>
                          <a:latin typeface="+mn-lt"/>
                        </a:rPr>
                        <a:t>A0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/-</a:t>
                      </a:r>
                      <a:r>
                        <a:rPr lang="en-US" sz="2000" b="0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r</a:t>
                      </a:r>
                      <a:r>
                        <a:rPr lang="en-US" sz="2000" b="0" i="0" u="none" strike="noStrike" baseline="-25000" dirty="0" err="1">
                          <a:solidFill>
                            <a:srgbClr val="000000"/>
                          </a:solidFill>
                          <a:latin typeface="+mn-lt"/>
                        </a:rPr>
                        <a:t>A</a:t>
                      </a:r>
                      <a:endParaRPr lang="en-US" sz="2000" b="0" i="0" u="none" strike="noStrike" baseline="-250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0.89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1.33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2.05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3.56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8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1046839" y="3902805"/>
            <a:ext cx="31101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CC"/>
                </a:solidFill>
              </a:rPr>
              <a:t>V</a:t>
            </a:r>
            <a:r>
              <a:rPr lang="en-US" sz="2000" baseline="-25000" dirty="0" smtClean="0">
                <a:solidFill>
                  <a:srgbClr val="0000CC"/>
                </a:solidFill>
              </a:rPr>
              <a:t>PFR2</a:t>
            </a:r>
            <a:r>
              <a:rPr lang="en-US" sz="2000" dirty="0" smtClean="0">
                <a:solidFill>
                  <a:srgbClr val="0000CC"/>
                </a:solidFill>
              </a:rPr>
              <a:t> for X</a:t>
            </a:r>
            <a:r>
              <a:rPr lang="en-US" sz="2000" baseline="-25000" dirty="0" smtClean="0">
                <a:solidFill>
                  <a:srgbClr val="0000CC"/>
                </a:solidFill>
              </a:rPr>
              <a:t>A2</a:t>
            </a:r>
            <a:r>
              <a:rPr lang="en-US" sz="2000" dirty="0" smtClean="0">
                <a:solidFill>
                  <a:srgbClr val="0000CC"/>
                </a:solidFill>
              </a:rPr>
              <a:t> = 0.4 to 0.8?</a:t>
            </a:r>
          </a:p>
        </p:txBody>
      </p:sp>
      <p:graphicFrame>
        <p:nvGraphicFramePr>
          <p:cNvPr id="348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7334782"/>
              </p:ext>
            </p:extLst>
          </p:nvPr>
        </p:nvGraphicFramePr>
        <p:xfrm>
          <a:off x="357981" y="5154110"/>
          <a:ext cx="4487863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139" name="Equation" r:id="rId7" imgW="5003640" imgH="672840" progId="Equation.3">
                  <p:embed/>
                </p:oleObj>
              </mc:Choice>
              <mc:Fallback>
                <p:oleObj name="Equation" r:id="rId7" imgW="5003640" imgH="6728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981" y="5154110"/>
                        <a:ext cx="4487863" cy="603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2545932"/>
              </p:ext>
            </p:extLst>
          </p:nvPr>
        </p:nvGraphicFramePr>
        <p:xfrm>
          <a:off x="476250" y="5779770"/>
          <a:ext cx="432435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140" name="Equation" r:id="rId9" imgW="4749480" imgH="431640" progId="Equation.3">
                  <p:embed/>
                </p:oleObj>
              </mc:Choice>
              <mc:Fallback>
                <p:oleObj name="Equation" r:id="rId9" imgW="4749480" imgH="43164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250" y="5779770"/>
                        <a:ext cx="432435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3108830"/>
              </p:ext>
            </p:extLst>
          </p:nvPr>
        </p:nvGraphicFramePr>
        <p:xfrm>
          <a:off x="109538" y="4366895"/>
          <a:ext cx="5018087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141" name="Equation" r:id="rId11" imgW="6172200" imgH="799920" progId="Equation.3">
                  <p:embed/>
                </p:oleObj>
              </mc:Choice>
              <mc:Fallback>
                <p:oleObj name="Equation" r:id="rId11" imgW="6172200" imgH="79992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538" y="4366895"/>
                        <a:ext cx="5018087" cy="650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385609" y="6217860"/>
            <a:ext cx="44149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7030A0"/>
                </a:solidFill>
              </a:rPr>
              <a:t>Same volume as 1 PFR with X</a:t>
            </a:r>
            <a:r>
              <a:rPr lang="en-US" sz="2000" b="1" baseline="-25000" dirty="0" smtClean="0">
                <a:solidFill>
                  <a:srgbClr val="7030A0"/>
                </a:solidFill>
              </a:rPr>
              <a:t>A</a:t>
            </a:r>
            <a:r>
              <a:rPr lang="en-US" sz="2000" b="1" dirty="0" smtClean="0">
                <a:solidFill>
                  <a:srgbClr val="7030A0"/>
                </a:solidFill>
              </a:rPr>
              <a:t>=0.8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648200" y="2514600"/>
            <a:ext cx="43188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2 PFRs in series, X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=0.4 and X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=0.8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28600" y="3417570"/>
            <a:ext cx="52213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When X</a:t>
            </a:r>
            <a:r>
              <a:rPr lang="en-US" sz="2000" baseline="-25000" dirty="0" smtClean="0"/>
              <a:t>A1</a:t>
            </a:r>
            <a:r>
              <a:rPr lang="en-US" sz="2000" dirty="0" smtClean="0"/>
              <a:t>= 0.4, V</a:t>
            </a:r>
            <a:r>
              <a:rPr lang="en-US" sz="2000" baseline="-25000" dirty="0" smtClean="0"/>
              <a:t>PFR1</a:t>
            </a:r>
            <a:r>
              <a:rPr lang="en-US" sz="2000" dirty="0" smtClean="0"/>
              <a:t> =0.55 m</a:t>
            </a:r>
            <a:r>
              <a:rPr lang="en-US" sz="2000" baseline="30000" dirty="0" smtClean="0"/>
              <a:t>3</a:t>
            </a:r>
            <a:r>
              <a:rPr lang="en-US" sz="2000" dirty="0" smtClean="0"/>
              <a:t> (slide L3-20)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000"/>
                                        <p:tgtEl>
                                          <p:spTgt spid="34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2000"/>
                                        <p:tgtEl>
                                          <p:spTgt spid="34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000"/>
                                        <p:tgtEl>
                                          <p:spTgt spid="34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8" grpId="0"/>
      <p:bldP spid="22" grpId="0"/>
      <p:bldP spid="1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7240" y="2640336"/>
            <a:ext cx="4480560" cy="370636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2609856"/>
            <a:ext cx="4480560" cy="373684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Combinations of CSTRs &amp;</a:t>
            </a:r>
            <a:r>
              <a:rPr lang="en-US" dirty="0" smtClean="0">
                <a:latin typeface="Arial"/>
                <a:cs typeface="Arial"/>
              </a:rPr>
              <a:t> PFRs in Series</a:t>
            </a:r>
            <a:endParaRPr lang="en-US" dirty="0"/>
          </a:p>
        </p:txBody>
      </p:sp>
      <p:grpSp>
        <p:nvGrpSpPr>
          <p:cNvPr id="39" name="Group 38"/>
          <p:cNvGrpSpPr/>
          <p:nvPr/>
        </p:nvGrpSpPr>
        <p:grpSpPr>
          <a:xfrm>
            <a:off x="353568" y="1014984"/>
            <a:ext cx="4322064" cy="2249949"/>
            <a:chOff x="152400" y="1027005"/>
            <a:chExt cx="4322064" cy="2249949"/>
          </a:xfrm>
        </p:grpSpPr>
        <p:grpSp>
          <p:nvGrpSpPr>
            <p:cNvPr id="3" name="Group 54"/>
            <p:cNvGrpSpPr>
              <a:grpSpLocks/>
            </p:cNvGrpSpPr>
            <p:nvPr/>
          </p:nvGrpSpPr>
          <p:grpSpPr bwMode="auto">
            <a:xfrm>
              <a:off x="152400" y="1027005"/>
              <a:ext cx="3151632" cy="2249949"/>
              <a:chOff x="1295388" y="3616646"/>
              <a:chExt cx="3151487" cy="2249460"/>
            </a:xfrm>
          </p:grpSpPr>
          <p:grpSp>
            <p:nvGrpSpPr>
              <p:cNvPr id="4" name="Group 7"/>
              <p:cNvGrpSpPr>
                <a:grpSpLocks/>
              </p:cNvGrpSpPr>
              <p:nvPr/>
            </p:nvGrpSpPr>
            <p:grpSpPr bwMode="auto">
              <a:xfrm>
                <a:off x="1295388" y="3616646"/>
                <a:ext cx="2532769" cy="1880208"/>
                <a:chOff x="4952988" y="3540446"/>
                <a:chExt cx="2532769" cy="1880208"/>
              </a:xfrm>
            </p:grpSpPr>
            <p:grpSp>
              <p:nvGrpSpPr>
                <p:cNvPr id="18" name="Group 38"/>
                <p:cNvGrpSpPr>
                  <a:grpSpLocks/>
                </p:cNvGrpSpPr>
                <p:nvPr/>
              </p:nvGrpSpPr>
              <p:grpSpPr bwMode="auto">
                <a:xfrm>
                  <a:off x="5562557" y="3657325"/>
                  <a:ext cx="1077862" cy="1763329"/>
                  <a:chOff x="5562557" y="3657325"/>
                  <a:chExt cx="1077862" cy="1763329"/>
                </a:xfrm>
              </p:grpSpPr>
              <p:sp>
                <p:nvSpPr>
                  <p:cNvPr id="30" name="Rectangle 11"/>
                  <p:cNvSpPr>
                    <a:spLocks noChangeArrowheads="1"/>
                  </p:cNvSpPr>
                  <p:nvPr/>
                </p:nvSpPr>
                <p:spPr bwMode="auto">
                  <a:xfrm>
                    <a:off x="5562557" y="4114426"/>
                    <a:ext cx="1066750" cy="1306228"/>
                  </a:xfrm>
                  <a:prstGeom prst="rect">
                    <a:avLst/>
                  </a:prstGeom>
                  <a:noFill/>
                  <a:ln w="381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eaLnBrk="0" hangingPunct="0">
                      <a:defRPr/>
                    </a:pPr>
                    <a:endParaRPr lang="en-US" altLang="en-US">
                      <a:solidFill>
                        <a:srgbClr val="FFFF00"/>
                      </a:solidFill>
                      <a:latin typeface="Helvetica" pitchFamily="34" charset="0"/>
                    </a:endParaRPr>
                  </a:p>
                </p:txBody>
              </p:sp>
              <p:sp>
                <p:nvSpPr>
                  <p:cNvPr id="31" name="Line 12"/>
                  <p:cNvSpPr>
                    <a:spLocks noChangeShapeType="1"/>
                  </p:cNvSpPr>
                  <p:nvPr/>
                </p:nvSpPr>
                <p:spPr bwMode="auto">
                  <a:xfrm>
                    <a:off x="6095932" y="3657325"/>
                    <a:ext cx="0" cy="1523669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ffectLst>
                    <a:outerShdw dist="35921" sx="1000" sy="1000" algn="ctr" rotWithShape="0">
                      <a:srgbClr val="000000"/>
                    </a:outerShdw>
                  </a:effec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2" name="Oval 13"/>
                  <p:cNvSpPr>
                    <a:spLocks noChangeArrowheads="1"/>
                  </p:cNvSpPr>
                  <p:nvPr/>
                </p:nvSpPr>
                <p:spPr bwMode="auto">
                  <a:xfrm>
                    <a:off x="6095932" y="5104811"/>
                    <a:ext cx="380982" cy="152367"/>
                  </a:xfrm>
                  <a:prstGeom prst="ellips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3" name="Oval 14"/>
                  <p:cNvSpPr>
                    <a:spLocks noChangeArrowheads="1"/>
                  </p:cNvSpPr>
                  <p:nvPr/>
                </p:nvSpPr>
                <p:spPr bwMode="auto">
                  <a:xfrm>
                    <a:off x="5714950" y="5104811"/>
                    <a:ext cx="380982" cy="152367"/>
                  </a:xfrm>
                  <a:prstGeom prst="ellips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4" name="Freeform 15"/>
                  <p:cNvSpPr>
                    <a:spLocks/>
                  </p:cNvSpPr>
                  <p:nvPr/>
                </p:nvSpPr>
                <p:spPr bwMode="auto">
                  <a:xfrm>
                    <a:off x="5562557" y="4635013"/>
                    <a:ext cx="1077862" cy="177761"/>
                  </a:xfrm>
                  <a:custGeom>
                    <a:avLst/>
                    <a:gdLst/>
                    <a:ahLst/>
                    <a:cxnLst>
                      <a:cxn ang="0">
                        <a:pos x="0" y="56"/>
                      </a:cxn>
                      <a:cxn ang="0">
                        <a:pos x="192" y="8"/>
                      </a:cxn>
                      <a:cxn ang="0">
                        <a:pos x="240" y="104"/>
                      </a:cxn>
                      <a:cxn ang="0">
                        <a:pos x="384" y="56"/>
                      </a:cxn>
                      <a:cxn ang="0">
                        <a:pos x="528" y="56"/>
                      </a:cxn>
                      <a:cxn ang="0">
                        <a:pos x="624" y="8"/>
                      </a:cxn>
                      <a:cxn ang="0">
                        <a:pos x="672" y="56"/>
                      </a:cxn>
                      <a:cxn ang="0">
                        <a:pos x="672" y="104"/>
                      </a:cxn>
                    </a:cxnLst>
                    <a:rect l="0" t="0" r="r" b="b"/>
                    <a:pathLst>
                      <a:path w="679" h="112">
                        <a:moveTo>
                          <a:pt x="0" y="56"/>
                        </a:moveTo>
                        <a:cubicBezTo>
                          <a:pt x="76" y="28"/>
                          <a:pt x="152" y="0"/>
                          <a:pt x="192" y="8"/>
                        </a:cubicBezTo>
                        <a:cubicBezTo>
                          <a:pt x="231" y="15"/>
                          <a:pt x="207" y="95"/>
                          <a:pt x="240" y="104"/>
                        </a:cubicBezTo>
                        <a:cubicBezTo>
                          <a:pt x="272" y="112"/>
                          <a:pt x="336" y="64"/>
                          <a:pt x="384" y="56"/>
                        </a:cubicBezTo>
                        <a:cubicBezTo>
                          <a:pt x="432" y="48"/>
                          <a:pt x="488" y="63"/>
                          <a:pt x="528" y="56"/>
                        </a:cubicBezTo>
                        <a:cubicBezTo>
                          <a:pt x="567" y="48"/>
                          <a:pt x="600" y="8"/>
                          <a:pt x="624" y="8"/>
                        </a:cubicBezTo>
                        <a:cubicBezTo>
                          <a:pt x="648" y="8"/>
                          <a:pt x="664" y="40"/>
                          <a:pt x="672" y="56"/>
                        </a:cubicBezTo>
                        <a:cubicBezTo>
                          <a:pt x="679" y="71"/>
                          <a:pt x="675" y="87"/>
                          <a:pt x="672" y="104"/>
                        </a:cubicBezTo>
                      </a:path>
                    </a:pathLst>
                  </a:custGeom>
                  <a:noFill/>
                  <a:ln w="38100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>
                    <a:outerShdw dist="35921" sx="1000" sy="1000" algn="ctr" rotWithShape="0">
                      <a:srgbClr val="000000"/>
                    </a:outerShdw>
                  </a:effec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19" name="Group 37"/>
                <p:cNvGrpSpPr>
                  <a:grpSpLocks/>
                </p:cNvGrpSpPr>
                <p:nvPr/>
              </p:nvGrpSpPr>
              <p:grpSpPr bwMode="auto">
                <a:xfrm>
                  <a:off x="4952988" y="3885875"/>
                  <a:ext cx="914355" cy="733483"/>
                  <a:chOff x="4952988" y="3885875"/>
                  <a:chExt cx="914355" cy="733483"/>
                </a:xfrm>
              </p:grpSpPr>
              <p:grpSp>
                <p:nvGrpSpPr>
                  <p:cNvPr id="26" name="Group 36"/>
                  <p:cNvGrpSpPr>
                    <a:grpSpLocks/>
                  </p:cNvGrpSpPr>
                  <p:nvPr/>
                </p:nvGrpSpPr>
                <p:grpSpPr bwMode="auto">
                  <a:xfrm>
                    <a:off x="5044421" y="3885875"/>
                    <a:ext cx="822922" cy="533284"/>
                    <a:chOff x="5044421" y="3885875"/>
                    <a:chExt cx="822922" cy="533284"/>
                  </a:xfrm>
                </p:grpSpPr>
                <p:sp>
                  <p:nvSpPr>
                    <p:cNvPr id="28" name="Line 18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5044421" y="3885875"/>
                      <a:ext cx="822922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>
                      <a:outerShdw dist="35921" sx="1000" sy="1000" algn="ctr" rotWithShape="0">
                        <a:srgbClr val="000000"/>
                      </a:outerShdw>
                    </a:effec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29" name="Line 1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5867343" y="3885875"/>
                      <a:ext cx="0" cy="533284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 type="triangle" w="med" len="med"/>
                    </a:ln>
                    <a:effectLst>
                      <a:outerShdw dist="35921" sx="1000" sy="1000" algn="ctr" rotWithShape="0">
                        <a:srgbClr val="000000"/>
                      </a:outerShdw>
                    </a:effec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sp>
                <p:nvSpPr>
                  <p:cNvPr id="27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52988" y="3973168"/>
                    <a:ext cx="685768" cy="64619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>
                    <a:outerShdw dist="25400" sx="1000" sy="1000" algn="ctr" rotWithShape="0">
                      <a:srgbClr val="000000"/>
                    </a:outerShdw>
                  </a:effectLst>
                </p:spPr>
                <p:txBody>
                  <a:bodyPr>
                    <a:spAutoFit/>
                  </a:bodyPr>
                  <a:lstStyle/>
                  <a:p>
                    <a:pPr algn="ctr" eaLnBrk="0" hangingPunct="0">
                      <a:spcBef>
                        <a:spcPct val="50000"/>
                      </a:spcBef>
                      <a:defRPr/>
                    </a:pPr>
                    <a:r>
                      <a:rPr lang="en-US" altLang="en-US" u="none" dirty="0" smtClean="0">
                        <a:latin typeface="Helvetica" pitchFamily="34" charset="0"/>
                      </a:rPr>
                      <a:t>F</a:t>
                    </a:r>
                    <a:r>
                      <a:rPr lang="en-US" altLang="en-US" u="none" baseline="-25000" dirty="0" smtClean="0">
                        <a:latin typeface="Helvetica" pitchFamily="34" charset="0"/>
                      </a:rPr>
                      <a:t>A0</a:t>
                    </a:r>
                    <a:r>
                      <a:rPr lang="en-US" altLang="en-US" u="none" dirty="0" smtClean="0">
                        <a:latin typeface="Helvetica" pitchFamily="34" charset="0"/>
                      </a:rPr>
                      <a:t> X</a:t>
                    </a:r>
                    <a:r>
                      <a:rPr lang="en-US" altLang="en-US" u="none" baseline="-25000" dirty="0" smtClean="0">
                        <a:latin typeface="Helvetica" pitchFamily="34" charset="0"/>
                      </a:rPr>
                      <a:t>0</a:t>
                    </a:r>
                    <a:endParaRPr lang="en-US" altLang="en-US" u="none" dirty="0">
                      <a:latin typeface="Helvetica" pitchFamily="34" charset="0"/>
                    </a:endParaRPr>
                  </a:p>
                </p:txBody>
              </p:sp>
            </p:grpSp>
            <p:grpSp>
              <p:nvGrpSpPr>
                <p:cNvPr id="20" name="Group 40"/>
                <p:cNvGrpSpPr>
                  <a:grpSpLocks/>
                </p:cNvGrpSpPr>
                <p:nvPr/>
              </p:nvGrpSpPr>
              <p:grpSpPr bwMode="auto">
                <a:xfrm>
                  <a:off x="5733239" y="3540446"/>
                  <a:ext cx="1752518" cy="1335814"/>
                  <a:chOff x="5733239" y="3540446"/>
                  <a:chExt cx="1752518" cy="1335814"/>
                </a:xfrm>
              </p:grpSpPr>
              <p:grpSp>
                <p:nvGrpSpPr>
                  <p:cNvPr id="21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6324521" y="3885875"/>
                    <a:ext cx="731486" cy="990385"/>
                    <a:chOff x="6324521" y="3885875"/>
                    <a:chExt cx="731486" cy="990385"/>
                  </a:xfrm>
                </p:grpSpPr>
                <p:sp>
                  <p:nvSpPr>
                    <p:cNvPr id="23" name="Line 20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6324521" y="3885875"/>
                      <a:ext cx="731486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 type="triangle"/>
                    </a:ln>
                    <a:effectLst>
                      <a:outerShdw dist="35921" sx="1000" sy="1000" algn="ctr" rotWithShape="0">
                        <a:srgbClr val="000000"/>
                      </a:outerShdw>
                    </a:effec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25" name="Line 22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6324521" y="3885875"/>
                      <a:ext cx="0" cy="990385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>
                      <a:outerShdw dist="35921" sx="1000" sy="1000" algn="ctr" rotWithShape="0">
                        <a:srgbClr val="000000"/>
                      </a:outerShdw>
                    </a:effec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sp>
                <p:nvSpPr>
                  <p:cNvPr id="22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733239" y="3540446"/>
                    <a:ext cx="1752518" cy="36925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 algn="ctr" eaLnBrk="0" hangingPunct="0">
                      <a:spcBef>
                        <a:spcPct val="50000"/>
                      </a:spcBef>
                      <a:defRPr/>
                    </a:pPr>
                    <a:r>
                      <a:rPr lang="en-US" altLang="en-US" u="none" dirty="0" smtClean="0"/>
                      <a:t>F</a:t>
                    </a:r>
                    <a:r>
                      <a:rPr lang="en-US" altLang="en-US" u="none" baseline="-25000" dirty="0" smtClean="0"/>
                      <a:t>A1</a:t>
                    </a:r>
                    <a:r>
                      <a:rPr lang="en-US" altLang="en-US" u="none" dirty="0" smtClean="0"/>
                      <a:t>, X</a:t>
                    </a:r>
                    <a:r>
                      <a:rPr lang="en-US" altLang="en-US" u="none" baseline="-25000" dirty="0" smtClean="0"/>
                      <a:t>1</a:t>
                    </a:r>
                    <a:endParaRPr lang="en-US" altLang="en-US" u="none" dirty="0"/>
                  </a:p>
                </p:txBody>
              </p:sp>
            </p:grpSp>
          </p:grpSp>
          <p:sp>
            <p:nvSpPr>
              <p:cNvPr id="7" name="Text Box 24"/>
              <p:cNvSpPr txBox="1">
                <a:spLocks noChangeArrowheads="1"/>
              </p:cNvSpPr>
              <p:nvPr/>
            </p:nvSpPr>
            <p:spPr bwMode="auto">
              <a:xfrm>
                <a:off x="1600171" y="5496854"/>
                <a:ext cx="1752518" cy="369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r>
                  <a:rPr lang="en-US" altLang="en-US" u="none" dirty="0" smtClean="0"/>
                  <a:t>V</a:t>
                </a:r>
                <a:r>
                  <a:rPr lang="en-US" altLang="en-US" u="none" baseline="-25000" dirty="0" smtClean="0"/>
                  <a:t>1</a:t>
                </a:r>
                <a:endParaRPr lang="en-US" altLang="en-US" u="none" dirty="0"/>
              </a:p>
            </p:txBody>
          </p:sp>
          <p:sp>
            <p:nvSpPr>
              <p:cNvPr id="8" name="Text Box 24"/>
              <p:cNvSpPr txBox="1">
                <a:spLocks noChangeArrowheads="1"/>
              </p:cNvSpPr>
              <p:nvPr/>
            </p:nvSpPr>
            <p:spPr bwMode="auto">
              <a:xfrm>
                <a:off x="3380124" y="4189716"/>
                <a:ext cx="1066751" cy="369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r>
                  <a:rPr lang="en-US" altLang="en-US" u="none" dirty="0"/>
                  <a:t>V</a:t>
                </a:r>
                <a:r>
                  <a:rPr lang="en-US" altLang="en-US" u="none" baseline="-25000" dirty="0"/>
                  <a:t>2</a:t>
                </a:r>
                <a:r>
                  <a:rPr lang="en-US" altLang="en-US" u="none" dirty="0"/>
                  <a:t> </a:t>
                </a:r>
              </a:p>
            </p:txBody>
          </p:sp>
        </p:grpSp>
        <p:sp>
          <p:nvSpPr>
            <p:cNvPr id="35" name="AutoShape 25"/>
            <p:cNvSpPr>
              <a:spLocks noChangeArrowheads="1"/>
            </p:cNvSpPr>
            <p:nvPr/>
          </p:nvSpPr>
          <p:spPr bwMode="auto">
            <a:xfrm rot="5400000">
              <a:off x="2536931" y="907352"/>
              <a:ext cx="420688" cy="1001713"/>
            </a:xfrm>
            <a:prstGeom prst="can">
              <a:avLst>
                <a:gd name="adj" fmla="val 39610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Line 27"/>
            <p:cNvSpPr>
              <a:spLocks noChangeShapeType="1"/>
            </p:cNvSpPr>
            <p:nvPr/>
          </p:nvSpPr>
          <p:spPr bwMode="auto">
            <a:xfrm>
              <a:off x="3205269" y="1407414"/>
              <a:ext cx="457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Text Box 23"/>
            <p:cNvSpPr txBox="1">
              <a:spLocks noChangeArrowheads="1"/>
            </p:cNvSpPr>
            <p:nvPr/>
          </p:nvSpPr>
          <p:spPr bwMode="auto">
            <a:xfrm>
              <a:off x="3560064" y="1197864"/>
              <a:ext cx="9144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25400" sx="1000" sy="1000" algn="ctr" rotWithShape="0">
                <a:srgbClr val="000000"/>
              </a:outerShdw>
            </a:effectLst>
          </p:spPr>
          <p:txBody>
            <a:bodyPr wrap="square"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altLang="en-US" u="none" dirty="0" smtClean="0">
                  <a:latin typeface="Helvetica" pitchFamily="34" charset="0"/>
                </a:rPr>
                <a:t>F</a:t>
              </a:r>
              <a:r>
                <a:rPr lang="en-US" altLang="en-US" u="none" baseline="-25000" dirty="0" smtClean="0">
                  <a:latin typeface="Helvetica" pitchFamily="34" charset="0"/>
                </a:rPr>
                <a:t>A2</a:t>
              </a:r>
              <a:r>
                <a:rPr lang="en-US" altLang="en-US" u="none" dirty="0" smtClean="0">
                  <a:latin typeface="Helvetica" pitchFamily="34" charset="0"/>
                </a:rPr>
                <a:t>, X</a:t>
              </a:r>
              <a:r>
                <a:rPr lang="en-US" altLang="en-US" baseline="-25000" dirty="0" smtClean="0">
                  <a:latin typeface="Helvetica" pitchFamily="34" charset="0"/>
                </a:rPr>
                <a:t>2</a:t>
              </a:r>
              <a:endParaRPr lang="en-US" altLang="en-US" u="none" dirty="0">
                <a:latin typeface="Helvetica" pitchFamily="34" charset="0"/>
              </a:endParaRPr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1447800" y="5181600"/>
            <a:ext cx="9156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V</a:t>
            </a:r>
            <a:r>
              <a:rPr lang="en-US" sz="2000" baseline="-25000" dirty="0" smtClean="0">
                <a:solidFill>
                  <a:schemeClr val="bg1"/>
                </a:solidFill>
              </a:rPr>
              <a:t>CSTR1</a:t>
            </a:r>
            <a:endParaRPr lang="en-US" sz="2000" dirty="0" smtClean="0">
              <a:solidFill>
                <a:schemeClr val="bg1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276600" y="5181600"/>
            <a:ext cx="7922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V</a:t>
            </a:r>
            <a:r>
              <a:rPr lang="en-US" sz="2000" baseline="-25000" dirty="0" smtClean="0">
                <a:solidFill>
                  <a:schemeClr val="bg1"/>
                </a:solidFill>
              </a:rPr>
              <a:t>PFR2</a:t>
            </a:r>
            <a:endParaRPr lang="en-US" sz="2000" dirty="0" smtClean="0">
              <a:solidFill>
                <a:schemeClr val="bg1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019800" y="5257800"/>
            <a:ext cx="7922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V</a:t>
            </a:r>
            <a:r>
              <a:rPr lang="en-US" sz="2000" baseline="-25000" dirty="0" smtClean="0">
                <a:solidFill>
                  <a:schemeClr val="bg1"/>
                </a:solidFill>
              </a:rPr>
              <a:t>PFR1</a:t>
            </a:r>
            <a:endParaRPr lang="en-US" sz="2000" dirty="0" smtClean="0">
              <a:solidFill>
                <a:schemeClr val="bg1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848600" y="5257800"/>
            <a:ext cx="9156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V</a:t>
            </a:r>
            <a:r>
              <a:rPr lang="en-US" sz="2000" baseline="-25000" dirty="0" smtClean="0">
                <a:solidFill>
                  <a:schemeClr val="bg1"/>
                </a:solidFill>
              </a:rPr>
              <a:t>CSTR2</a:t>
            </a:r>
            <a:endParaRPr lang="en-US" sz="2000" dirty="0" smtClean="0">
              <a:solidFill>
                <a:schemeClr val="bg1"/>
              </a:solidFill>
            </a:endParaRPr>
          </a:p>
        </p:txBody>
      </p:sp>
      <p:grpSp>
        <p:nvGrpSpPr>
          <p:cNvPr id="66" name="Group 65"/>
          <p:cNvGrpSpPr/>
          <p:nvPr/>
        </p:nvGrpSpPr>
        <p:grpSpPr>
          <a:xfrm>
            <a:off x="5029200" y="762000"/>
            <a:ext cx="4114800" cy="1752600"/>
            <a:chOff x="5029200" y="838200"/>
            <a:chExt cx="4114800" cy="1752600"/>
          </a:xfrm>
        </p:grpSpPr>
        <p:sp>
          <p:nvSpPr>
            <p:cNvPr id="52" name="Line 12"/>
            <p:cNvSpPr>
              <a:spLocks noChangeShapeType="1"/>
            </p:cNvSpPr>
            <p:nvPr/>
          </p:nvSpPr>
          <p:spPr bwMode="auto">
            <a:xfrm>
              <a:off x="7876032" y="838200"/>
              <a:ext cx="0" cy="152400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>
              <a:outerShdw dist="35921" sx="1000" sy="1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5" name="Group 64"/>
            <p:cNvGrpSpPr/>
            <p:nvPr/>
          </p:nvGrpSpPr>
          <p:grpSpPr>
            <a:xfrm>
              <a:off x="5029200" y="914400"/>
              <a:ext cx="4114800" cy="1676400"/>
              <a:chOff x="5029200" y="914400"/>
              <a:chExt cx="4114800" cy="1676400"/>
            </a:xfrm>
          </p:grpSpPr>
          <p:sp>
            <p:nvSpPr>
              <p:cNvPr id="51" name="Rectangle 11"/>
              <p:cNvSpPr>
                <a:spLocks noChangeArrowheads="1"/>
              </p:cNvSpPr>
              <p:nvPr/>
            </p:nvSpPr>
            <p:spPr bwMode="auto">
              <a:xfrm>
                <a:off x="7342632" y="1591057"/>
                <a:ext cx="1066799" cy="999743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altLang="en-US">
                  <a:solidFill>
                    <a:srgbClr val="FFFF00"/>
                  </a:solidFill>
                  <a:latin typeface="Helvetica" pitchFamily="34" charset="0"/>
                </a:endParaRPr>
              </a:p>
            </p:txBody>
          </p:sp>
          <p:grpSp>
            <p:nvGrpSpPr>
              <p:cNvPr id="63" name="Group 62"/>
              <p:cNvGrpSpPr/>
              <p:nvPr/>
            </p:nvGrpSpPr>
            <p:grpSpPr>
              <a:xfrm>
                <a:off x="5029200" y="914400"/>
                <a:ext cx="4114800" cy="1664732"/>
                <a:chOff x="5029200" y="914400"/>
                <a:chExt cx="4114800" cy="1664732"/>
              </a:xfrm>
            </p:grpSpPr>
            <p:sp>
              <p:nvSpPr>
                <p:cNvPr id="46" name="Line 23"/>
                <p:cNvSpPr>
                  <a:spLocks noChangeShapeType="1"/>
                </p:cNvSpPr>
                <p:nvPr/>
              </p:nvSpPr>
              <p:spPr bwMode="auto">
                <a:xfrm>
                  <a:off x="5296085" y="1352550"/>
                  <a:ext cx="822325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" name="AutoShape 24"/>
                <p:cNvSpPr>
                  <a:spLocks noChangeArrowheads="1"/>
                </p:cNvSpPr>
                <p:nvPr/>
              </p:nvSpPr>
              <p:spPr bwMode="auto">
                <a:xfrm rot="5400000">
                  <a:off x="6426385" y="852488"/>
                  <a:ext cx="420688" cy="1001713"/>
                </a:xfrm>
                <a:prstGeom prst="can">
                  <a:avLst>
                    <a:gd name="adj" fmla="val 39610"/>
                  </a:avLst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" name="Line 26"/>
                <p:cNvSpPr>
                  <a:spLocks noChangeShapeType="1"/>
                </p:cNvSpPr>
                <p:nvPr/>
              </p:nvSpPr>
              <p:spPr bwMode="auto">
                <a:xfrm>
                  <a:off x="7069323" y="1352550"/>
                  <a:ext cx="555625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 type="none" w="med" len="med"/>
                  <a:tailEnd type="non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5029200" y="1371600"/>
                  <a:ext cx="1066800" cy="3693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>
                  <a:outerShdw dist="25400" sx="1000" sy="1000" algn="ctr" rotWithShape="0">
                    <a:srgbClr val="000000"/>
                  </a:outerShdw>
                </a:effectLst>
              </p:spPr>
              <p:txBody>
                <a:bodyPr wrap="square"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  <a:defRPr/>
                  </a:pPr>
                  <a:r>
                    <a:rPr lang="en-US" altLang="en-US" u="none" dirty="0" smtClean="0">
                      <a:latin typeface="Helvetica" pitchFamily="34" charset="0"/>
                    </a:rPr>
                    <a:t>F</a:t>
                  </a:r>
                  <a:r>
                    <a:rPr lang="en-US" altLang="en-US" u="none" baseline="-25000" dirty="0" smtClean="0">
                      <a:latin typeface="Helvetica" pitchFamily="34" charset="0"/>
                    </a:rPr>
                    <a:t>A0</a:t>
                  </a:r>
                  <a:r>
                    <a:rPr lang="en-US" altLang="en-US" u="none" dirty="0" smtClean="0">
                      <a:latin typeface="Helvetica" pitchFamily="34" charset="0"/>
                    </a:rPr>
                    <a:t>, X</a:t>
                  </a:r>
                  <a:r>
                    <a:rPr lang="en-US" altLang="en-US" u="none" baseline="-25000" dirty="0" smtClean="0">
                      <a:latin typeface="Helvetica" pitchFamily="34" charset="0"/>
                    </a:rPr>
                    <a:t>0</a:t>
                  </a:r>
                  <a:endParaRPr lang="en-US" altLang="en-US" u="none" dirty="0">
                    <a:latin typeface="Helvetica" pitchFamily="34" charset="0"/>
                  </a:endParaRPr>
                </a:p>
              </p:txBody>
            </p:sp>
            <p:sp>
              <p:nvSpPr>
                <p:cNvPr id="50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7010400" y="914400"/>
                  <a:ext cx="838200" cy="3693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>
                  <a:outerShdw dist="25400" sx="1000" sy="1000" algn="ctr" rotWithShape="0">
                    <a:srgbClr val="000000"/>
                  </a:outerShdw>
                </a:effectLst>
              </p:spPr>
              <p:txBody>
                <a:bodyPr wrap="square"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  <a:defRPr/>
                  </a:pPr>
                  <a:r>
                    <a:rPr lang="en-US" altLang="en-US" u="none" dirty="0" smtClean="0">
                      <a:latin typeface="Helvetica" pitchFamily="34" charset="0"/>
                    </a:rPr>
                    <a:t>F</a:t>
                  </a:r>
                  <a:r>
                    <a:rPr lang="en-US" altLang="en-US" u="none" baseline="-25000" dirty="0" smtClean="0">
                      <a:latin typeface="Helvetica" pitchFamily="34" charset="0"/>
                    </a:rPr>
                    <a:t>A1</a:t>
                  </a:r>
                  <a:r>
                    <a:rPr lang="en-US" altLang="en-US" u="none" dirty="0" smtClean="0">
                      <a:latin typeface="Helvetica" pitchFamily="34" charset="0"/>
                    </a:rPr>
                    <a:t> X</a:t>
                  </a:r>
                  <a:r>
                    <a:rPr lang="en-US" altLang="en-US" baseline="-25000" dirty="0" smtClean="0">
                      <a:latin typeface="Helvetica" pitchFamily="34" charset="0"/>
                    </a:rPr>
                    <a:t>1</a:t>
                  </a:r>
                  <a:endParaRPr lang="en-US" altLang="en-US" u="none" dirty="0">
                    <a:latin typeface="Helvetica" pitchFamily="34" charset="0"/>
                  </a:endParaRPr>
                </a:p>
              </p:txBody>
            </p:sp>
            <p:sp>
              <p:nvSpPr>
                <p:cNvPr id="53" name="Oval 13"/>
                <p:cNvSpPr>
                  <a:spLocks noChangeArrowheads="1"/>
                </p:cNvSpPr>
                <p:nvPr/>
              </p:nvSpPr>
              <p:spPr bwMode="auto">
                <a:xfrm>
                  <a:off x="7876032" y="2286001"/>
                  <a:ext cx="381000" cy="152400"/>
                </a:xfrm>
                <a:prstGeom prst="ellips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4" name="Oval 14"/>
                <p:cNvSpPr>
                  <a:spLocks noChangeArrowheads="1"/>
                </p:cNvSpPr>
                <p:nvPr/>
              </p:nvSpPr>
              <p:spPr bwMode="auto">
                <a:xfrm>
                  <a:off x="7495032" y="2286001"/>
                  <a:ext cx="381000" cy="152400"/>
                </a:xfrm>
                <a:prstGeom prst="ellips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5" name="Freeform 15"/>
                <p:cNvSpPr>
                  <a:spLocks/>
                </p:cNvSpPr>
                <p:nvPr/>
              </p:nvSpPr>
              <p:spPr bwMode="auto">
                <a:xfrm>
                  <a:off x="7342632" y="1828800"/>
                  <a:ext cx="1077912" cy="177800"/>
                </a:xfrm>
                <a:custGeom>
                  <a:avLst/>
                  <a:gdLst/>
                  <a:ahLst/>
                  <a:cxnLst>
                    <a:cxn ang="0">
                      <a:pos x="0" y="56"/>
                    </a:cxn>
                    <a:cxn ang="0">
                      <a:pos x="192" y="8"/>
                    </a:cxn>
                    <a:cxn ang="0">
                      <a:pos x="240" y="104"/>
                    </a:cxn>
                    <a:cxn ang="0">
                      <a:pos x="384" y="56"/>
                    </a:cxn>
                    <a:cxn ang="0">
                      <a:pos x="528" y="56"/>
                    </a:cxn>
                    <a:cxn ang="0">
                      <a:pos x="624" y="8"/>
                    </a:cxn>
                    <a:cxn ang="0">
                      <a:pos x="672" y="56"/>
                    </a:cxn>
                    <a:cxn ang="0">
                      <a:pos x="672" y="104"/>
                    </a:cxn>
                  </a:cxnLst>
                  <a:rect l="0" t="0" r="r" b="b"/>
                  <a:pathLst>
                    <a:path w="679" h="112">
                      <a:moveTo>
                        <a:pt x="0" y="56"/>
                      </a:moveTo>
                      <a:cubicBezTo>
                        <a:pt x="76" y="28"/>
                        <a:pt x="152" y="0"/>
                        <a:pt x="192" y="8"/>
                      </a:cubicBezTo>
                      <a:cubicBezTo>
                        <a:pt x="231" y="15"/>
                        <a:pt x="207" y="95"/>
                        <a:pt x="240" y="104"/>
                      </a:cubicBezTo>
                      <a:cubicBezTo>
                        <a:pt x="272" y="112"/>
                        <a:pt x="336" y="64"/>
                        <a:pt x="384" y="56"/>
                      </a:cubicBezTo>
                      <a:cubicBezTo>
                        <a:pt x="432" y="48"/>
                        <a:pt x="488" y="63"/>
                        <a:pt x="528" y="56"/>
                      </a:cubicBezTo>
                      <a:cubicBezTo>
                        <a:pt x="567" y="48"/>
                        <a:pt x="600" y="8"/>
                        <a:pt x="624" y="8"/>
                      </a:cubicBezTo>
                      <a:cubicBezTo>
                        <a:pt x="648" y="8"/>
                        <a:pt x="664" y="40"/>
                        <a:pt x="672" y="56"/>
                      </a:cubicBezTo>
                      <a:cubicBezTo>
                        <a:pt x="679" y="71"/>
                        <a:pt x="675" y="87"/>
                        <a:pt x="672" y="104"/>
                      </a:cubicBezTo>
                    </a:path>
                  </a:pathLst>
                </a:custGeom>
                <a:noFill/>
                <a:ln w="38100" cmpd="sng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dist="35921" sx="1000" sy="1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6" name="Line 19"/>
                <p:cNvSpPr>
                  <a:spLocks noChangeShapeType="1"/>
                </p:cNvSpPr>
                <p:nvPr/>
              </p:nvSpPr>
              <p:spPr bwMode="auto">
                <a:xfrm>
                  <a:off x="7638288" y="1344168"/>
                  <a:ext cx="0" cy="45720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>
                  <a:outerShdw dist="35921" sx="1000" sy="1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7" name="Line 20"/>
                <p:cNvSpPr>
                  <a:spLocks noChangeShapeType="1"/>
                </p:cNvSpPr>
                <p:nvPr/>
              </p:nvSpPr>
              <p:spPr bwMode="auto">
                <a:xfrm flipV="1">
                  <a:off x="8058911" y="1362456"/>
                  <a:ext cx="731520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/>
                </a:ln>
                <a:effectLst>
                  <a:outerShdw dist="35921" sx="1000" sy="1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8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8058912" y="1362456"/>
                  <a:ext cx="0" cy="618744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dist="35921" sx="1000" sy="1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9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5791200" y="1524000"/>
                  <a:ext cx="1752599" cy="3693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  <a:defRPr/>
                  </a:pPr>
                  <a:r>
                    <a:rPr lang="en-US" altLang="en-US" u="none" dirty="0" smtClean="0"/>
                    <a:t>V</a:t>
                  </a:r>
                  <a:r>
                    <a:rPr lang="en-US" altLang="en-US" u="none" baseline="-25000" dirty="0" smtClean="0"/>
                    <a:t>1</a:t>
                  </a:r>
                  <a:endParaRPr lang="en-US" altLang="en-US" u="none" dirty="0"/>
                </a:p>
              </p:txBody>
            </p:sp>
            <p:sp>
              <p:nvSpPr>
                <p:cNvPr id="60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6629400" y="2209800"/>
                  <a:ext cx="1066800" cy="3693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  <a:defRPr/>
                  </a:pPr>
                  <a:r>
                    <a:rPr lang="en-US" altLang="en-US" u="none" dirty="0"/>
                    <a:t>V</a:t>
                  </a:r>
                  <a:r>
                    <a:rPr lang="en-US" altLang="en-US" u="none" baseline="-25000" dirty="0"/>
                    <a:t>2</a:t>
                  </a:r>
                  <a:r>
                    <a:rPr lang="en-US" altLang="en-US" u="none" dirty="0"/>
                    <a:t> </a:t>
                  </a:r>
                </a:p>
              </p:txBody>
            </p:sp>
            <p:sp>
              <p:nvSpPr>
                <p:cNvPr id="61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8229600" y="990600"/>
                  <a:ext cx="914400" cy="3693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>
                  <a:outerShdw dist="25400" sx="1000" sy="1000" algn="ctr" rotWithShape="0">
                    <a:srgbClr val="000000"/>
                  </a:outerShdw>
                </a:effectLst>
              </p:spPr>
              <p:txBody>
                <a:bodyPr wrap="square"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  <a:defRPr/>
                  </a:pPr>
                  <a:r>
                    <a:rPr lang="en-US" altLang="en-US" u="none" dirty="0" smtClean="0">
                      <a:latin typeface="Helvetica" pitchFamily="34" charset="0"/>
                    </a:rPr>
                    <a:t>F</a:t>
                  </a:r>
                  <a:r>
                    <a:rPr lang="en-US" altLang="en-US" u="none" baseline="-25000" dirty="0" smtClean="0">
                      <a:latin typeface="Helvetica" pitchFamily="34" charset="0"/>
                    </a:rPr>
                    <a:t>A2</a:t>
                  </a:r>
                  <a:r>
                    <a:rPr lang="en-US" altLang="en-US" u="none" dirty="0" smtClean="0">
                      <a:latin typeface="Helvetica" pitchFamily="34" charset="0"/>
                    </a:rPr>
                    <a:t>, X</a:t>
                  </a:r>
                  <a:r>
                    <a:rPr lang="en-US" altLang="en-US" baseline="-25000" dirty="0" smtClean="0">
                      <a:latin typeface="Helvetica" pitchFamily="34" charset="0"/>
                    </a:rPr>
                    <a:t>2</a:t>
                  </a:r>
                  <a:endParaRPr lang="en-US" altLang="en-US" u="none" dirty="0">
                    <a:latin typeface="Helvetica" pitchFamily="34" charset="0"/>
                  </a:endParaRPr>
                </a:p>
              </p:txBody>
            </p:sp>
          </p:grpSp>
        </p:grpSp>
      </p:grpSp>
      <p:sp>
        <p:nvSpPr>
          <p:cNvPr id="62" name="TextBox 61"/>
          <p:cNvSpPr txBox="1"/>
          <p:nvPr/>
        </p:nvSpPr>
        <p:spPr>
          <a:xfrm>
            <a:off x="2886456" y="5934456"/>
            <a:ext cx="5661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(   )</a:t>
            </a:r>
          </a:p>
        </p:txBody>
      </p:sp>
      <p:sp>
        <p:nvSpPr>
          <p:cNvPr id="64" name="Rectangle 3"/>
          <p:cNvSpPr txBox="1">
            <a:spLocks noChangeArrowheads="1"/>
          </p:cNvSpPr>
          <p:nvPr/>
        </p:nvSpPr>
        <p:spPr>
          <a:xfrm>
            <a:off x="0" y="632460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kumimoji="0" lang="en-GB" altLang="zh-TW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</a:t>
            </a:r>
            <a:r>
              <a:rPr kumimoji="0" lang="en-GB" altLang="zh-TW" sz="20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CSTR1</a:t>
            </a:r>
            <a:r>
              <a:rPr kumimoji="0" lang="en-GB" altLang="zh-TW" sz="2000" b="1" i="0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altLang="zh-TW" sz="20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+</a:t>
            </a:r>
            <a:r>
              <a:rPr kumimoji="0" lang="en-GB" altLang="zh-TW" sz="2000" b="1" i="0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V</a:t>
            </a:r>
            <a:r>
              <a:rPr kumimoji="0" lang="en-GB" altLang="zh-TW" sz="20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PFR2 </a:t>
            </a:r>
            <a:r>
              <a:rPr kumimoji="0" lang="en-GB" altLang="zh-TW" sz="2000" b="1" i="0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/>
                <a:cs typeface="Arial"/>
              </a:rPr>
              <a:t>≠</a:t>
            </a:r>
            <a:r>
              <a:rPr kumimoji="0" lang="en-GB" altLang="zh-TW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V</a:t>
            </a:r>
            <a:r>
              <a:rPr lang="en-GB" altLang="zh-TW" sz="2000" b="1" baseline="-25000" dirty="0" smtClean="0">
                <a:solidFill>
                  <a:srgbClr val="7030A0"/>
                </a:solidFill>
              </a:rPr>
              <a:t>PFR1 </a:t>
            </a:r>
            <a:r>
              <a:rPr lang="en-GB" altLang="zh-TW" sz="2000" b="1" dirty="0" smtClean="0">
                <a:solidFill>
                  <a:srgbClr val="7030A0"/>
                </a:solidFill>
              </a:rPr>
              <a:t>+ C</a:t>
            </a:r>
            <a:r>
              <a:rPr kumimoji="0" lang="en-GB" altLang="zh-TW" sz="20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CSTR2</a:t>
            </a:r>
            <a:endParaRPr kumimoji="0" lang="en-GB" altLang="zh-TW" sz="2000" b="1" i="0" u="none" strike="noStrike" kern="1200" cap="none" spc="0" normalizeH="0" baseline="0" noProof="0" dirty="0" smtClean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Reactors in Series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736128" y="2286000"/>
            <a:ext cx="56717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for any combination of PFRs &amp; CSTRs in series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210682"/>
              </p:ext>
            </p:extLst>
          </p:nvPr>
        </p:nvGraphicFramePr>
        <p:xfrm>
          <a:off x="2197100" y="914400"/>
          <a:ext cx="47498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94" name="Equation" r:id="rId3" imgW="4749480" imgH="736560" progId="Equation.3">
                  <p:embed/>
                </p:oleObj>
              </mc:Choice>
              <mc:Fallback>
                <p:oleObj name="Equation" r:id="rId3" imgW="4749480" imgH="73656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7100" y="914400"/>
                        <a:ext cx="47498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7536187"/>
              </p:ext>
            </p:extLst>
          </p:nvPr>
        </p:nvGraphicFramePr>
        <p:xfrm>
          <a:off x="1790700" y="1676400"/>
          <a:ext cx="5562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95" name="Equation" r:id="rId5" imgW="5562360" imgH="609480" progId="Equation.3">
                  <p:embed/>
                </p:oleObj>
              </mc:Choice>
              <mc:Fallback>
                <p:oleObj name="Equation" r:id="rId5" imgW="5562360" imgH="609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0700" y="1676400"/>
                        <a:ext cx="55626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642352" y="2743200"/>
            <a:ext cx="585929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In general, 1 PFR = any number of PFRs in series</a:t>
            </a:r>
          </a:p>
          <a:p>
            <a:r>
              <a:rPr lang="en-US" sz="2000" dirty="0" smtClean="0"/>
              <a:t>	     1 PFR = </a:t>
            </a:r>
            <a:r>
              <a:rPr lang="en-US" sz="2000" dirty="0" smtClean="0">
                <a:latin typeface="Arial"/>
                <a:cs typeface="Arial"/>
              </a:rPr>
              <a:t>∞ number of CSTRs in series</a:t>
            </a:r>
            <a:endParaRPr lang="en-US" sz="2000" dirty="0" smtClean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381000" y="3305908"/>
            <a:ext cx="7010400" cy="20574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altLang="zh-TW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Definitions: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zh-TW" sz="2000" dirty="0" smtClean="0"/>
              <a:t>	</a:t>
            </a:r>
            <a:r>
              <a:rPr kumimoji="0" lang="en-US" altLang="zh-TW" sz="20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Space time </a:t>
            </a:r>
            <a:r>
              <a:rPr kumimoji="0" lang="en-US" altLang="zh-TW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en-US" altLang="zh-TW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ymbol" pitchFamily="18" charset="2"/>
              </a:rPr>
              <a:t>t</a:t>
            </a:r>
            <a:r>
              <a:rPr kumimoji="0" lang="en-US" altLang="zh-TW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):</a:t>
            </a:r>
            <a:r>
              <a:rPr kumimoji="0" lang="en-US" altLang="zh-TW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 time necessary to process one reactor volume, also called mean residence time or holding time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zh-TW" sz="2000" dirty="0" smtClean="0"/>
              <a:t>	</a:t>
            </a:r>
            <a:r>
              <a:rPr lang="en-US" altLang="zh-TW" sz="2000" u="sng" dirty="0" smtClean="0"/>
              <a:t>Space velocity</a:t>
            </a:r>
            <a:r>
              <a:rPr lang="en-US" altLang="zh-TW" sz="2000" dirty="0" smtClean="0"/>
              <a:t> (SV): inverse of space time, but </a:t>
            </a:r>
            <a:r>
              <a:rPr lang="en-US" altLang="zh-TW" sz="2000" dirty="0" err="1" smtClean="0"/>
              <a:t>v</a:t>
            </a:r>
            <a:r>
              <a:rPr lang="en-US" altLang="zh-TW" sz="2000" baseline="-25000" dirty="0" err="1" smtClean="0"/>
              <a:t>o</a:t>
            </a:r>
            <a:r>
              <a:rPr lang="en-US" altLang="zh-TW" sz="2000" dirty="0" smtClean="0"/>
              <a:t> may be measured under different conditions than the space time </a:t>
            </a:r>
            <a:r>
              <a:rPr kumimoji="0" lang="en-US" altLang="zh-TW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 </a:t>
            </a:r>
            <a:endParaRPr kumimoji="0" lang="en-US" altLang="zh-TW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altLang="zh-TW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altLang="zh-TW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1001645"/>
              </p:ext>
            </p:extLst>
          </p:nvPr>
        </p:nvGraphicFramePr>
        <p:xfrm>
          <a:off x="7362825" y="3485296"/>
          <a:ext cx="714375" cy="735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96" name="Equation" r:id="rId7" imgW="774360" imgH="736560" progId="Equation.3">
                  <p:embed/>
                </p:oleObj>
              </mc:Choice>
              <mc:Fallback>
                <p:oleObj name="Equation" r:id="rId7" imgW="774360" imgH="73656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2825" y="3485296"/>
                        <a:ext cx="714375" cy="735012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33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3300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4940726"/>
              </p:ext>
            </p:extLst>
          </p:nvPr>
        </p:nvGraphicFramePr>
        <p:xfrm>
          <a:off x="7315200" y="4386996"/>
          <a:ext cx="1352550" cy="671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97" name="Equation" r:id="rId9" imgW="1473120" imgH="672840" progId="Equation.3">
                  <p:embed/>
                </p:oleObj>
              </mc:Choice>
              <mc:Fallback>
                <p:oleObj name="Equation" r:id="rId9" imgW="1473120" imgH="67284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4386996"/>
                        <a:ext cx="1352550" cy="671512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3300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3922583"/>
              </p:ext>
            </p:extLst>
          </p:nvPr>
        </p:nvGraphicFramePr>
        <p:xfrm>
          <a:off x="2138363" y="5206512"/>
          <a:ext cx="3054350" cy="738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98" name="Equation" r:id="rId11" imgW="3301920" imgH="736560" progId="Equation.DSMT4">
                  <p:embed/>
                </p:oleObj>
              </mc:Choice>
              <mc:Fallback>
                <p:oleObj name="Equation" r:id="rId11" imgW="3301920" imgH="7365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8363" y="5206512"/>
                        <a:ext cx="3054350" cy="738188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33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3300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1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0371491"/>
              </p:ext>
            </p:extLst>
          </p:nvPr>
        </p:nvGraphicFramePr>
        <p:xfrm>
          <a:off x="7226300" y="5282712"/>
          <a:ext cx="1700213" cy="655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99" name="Equation" r:id="rId13" imgW="1854000" imgH="660240" progId="Equation.DSMT4">
                  <p:embed/>
                </p:oleObj>
              </mc:Choice>
              <mc:Fallback>
                <p:oleObj name="Equation" r:id="rId13" imgW="1854000" imgH="66024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26300" y="5282712"/>
                        <a:ext cx="1700213" cy="655638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33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3300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28599" y="5162399"/>
            <a:ext cx="167640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/>
              <a:t>Liquid-hourly space velocity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10200" y="5162399"/>
            <a:ext cx="167640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/>
              <a:t>Gas-hourly space velocity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06761" y="6172200"/>
            <a:ext cx="71304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Symbol" pitchFamily="18" charset="2"/>
              </a:rPr>
              <a:t>u</a:t>
            </a:r>
            <a:r>
              <a:rPr lang="en-US" sz="2000" baseline="-25000" dirty="0" smtClean="0"/>
              <a:t>0</a:t>
            </a:r>
            <a:r>
              <a:rPr lang="en-US" sz="2000" dirty="0"/>
              <a:t>|</a:t>
            </a:r>
            <a:r>
              <a:rPr lang="en-US" sz="2000" dirty="0" smtClean="0"/>
              <a:t> is the volumetric flow rate measured at specified condition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52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52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P spid="13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1"/>
          <p:cNvGrpSpPr>
            <a:grpSpLocks noChangeAspect="1"/>
          </p:cNvGrpSpPr>
          <p:nvPr/>
        </p:nvGrpSpPr>
        <p:grpSpPr bwMode="auto">
          <a:xfrm>
            <a:off x="2159858" y="2633665"/>
            <a:ext cx="5002942" cy="963994"/>
            <a:chOff x="1546" y="722"/>
            <a:chExt cx="3632" cy="646"/>
          </a:xfrm>
        </p:grpSpPr>
        <p:sp>
          <p:nvSpPr>
            <p:cNvPr id="30730" name="AutoShape 10"/>
            <p:cNvSpPr>
              <a:spLocks noChangeArrowheads="1"/>
            </p:cNvSpPr>
            <p:nvPr/>
          </p:nvSpPr>
          <p:spPr bwMode="auto">
            <a:xfrm rot="-5396367">
              <a:off x="3039" y="-771"/>
              <a:ext cx="646" cy="3632"/>
            </a:xfrm>
            <a:prstGeom prst="can">
              <a:avLst>
                <a:gd name="adj" fmla="val 39903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107763" dir="189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ea typeface="新細明體" charset="-120"/>
              </a:endParaRPr>
            </a:p>
          </p:txBody>
        </p:sp>
        <p:sp>
          <p:nvSpPr>
            <p:cNvPr id="15389" name="AutoShape 7"/>
            <p:cNvSpPr>
              <a:spLocks noChangeArrowheads="1"/>
            </p:cNvSpPr>
            <p:nvPr/>
          </p:nvSpPr>
          <p:spPr bwMode="auto">
            <a:xfrm>
              <a:off x="3192" y="722"/>
              <a:ext cx="408" cy="646"/>
            </a:xfrm>
            <a:prstGeom prst="flowChartMagneticDrum">
              <a:avLst/>
            </a:prstGeom>
            <a:solidFill>
              <a:srgbClr val="FF7C8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369" name="AutoShape 12"/>
          <p:cNvSpPr>
            <a:spLocks/>
          </p:cNvSpPr>
          <p:nvPr/>
        </p:nvSpPr>
        <p:spPr bwMode="auto">
          <a:xfrm>
            <a:off x="5656384" y="2133600"/>
            <a:ext cx="595035" cy="400110"/>
          </a:xfrm>
          <a:prstGeom prst="borderCallout2">
            <a:avLst>
              <a:gd name="adj1" fmla="val 28125"/>
              <a:gd name="adj2" fmla="val -10597"/>
              <a:gd name="adj3" fmla="val 28125"/>
              <a:gd name="adj4" fmla="val -95366"/>
              <a:gd name="adj5" fmla="val 206250"/>
              <a:gd name="adj6" fmla="val -183222"/>
            </a:avLst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 anchor="ctr">
            <a:spAutoFit/>
          </a:bodyPr>
          <a:lstStyle/>
          <a:p>
            <a:pPr>
              <a:lnSpc>
                <a:spcPts val="2400"/>
              </a:lnSpc>
            </a:pPr>
            <a:r>
              <a:rPr lang="en-GB" altLang="zh-TW" sz="2400" dirty="0"/>
              <a:t>ΔV</a:t>
            </a:r>
          </a:p>
        </p:txBody>
      </p:sp>
      <p:sp>
        <p:nvSpPr>
          <p:cNvPr id="15370" name="Line 13"/>
          <p:cNvSpPr>
            <a:spLocks noChangeShapeType="1"/>
          </p:cNvSpPr>
          <p:nvPr/>
        </p:nvSpPr>
        <p:spPr bwMode="auto">
          <a:xfrm>
            <a:off x="858715" y="3128962"/>
            <a:ext cx="1301262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1" name="Text Box 14"/>
          <p:cNvSpPr txBox="1">
            <a:spLocks noChangeArrowheads="1"/>
          </p:cNvSpPr>
          <p:nvPr/>
        </p:nvSpPr>
        <p:spPr bwMode="auto">
          <a:xfrm>
            <a:off x="332643" y="2836862"/>
            <a:ext cx="60529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GB" altLang="zh-TW" sz="2400" dirty="0"/>
              <a:t>F</a:t>
            </a:r>
            <a:r>
              <a:rPr lang="en-GB" altLang="zh-TW" sz="2400" baseline="-25000" dirty="0"/>
              <a:t>A0</a:t>
            </a:r>
            <a:endParaRPr lang="en-GB" altLang="zh-TW" sz="2400" dirty="0"/>
          </a:p>
        </p:txBody>
      </p:sp>
      <p:sp>
        <p:nvSpPr>
          <p:cNvPr id="15372" name="Line 16"/>
          <p:cNvSpPr>
            <a:spLocks noChangeShapeType="1"/>
          </p:cNvSpPr>
          <p:nvPr/>
        </p:nvSpPr>
        <p:spPr bwMode="auto">
          <a:xfrm>
            <a:off x="3497874" y="3124200"/>
            <a:ext cx="792773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3" name="Line 18"/>
          <p:cNvSpPr>
            <a:spLocks noChangeShapeType="1"/>
          </p:cNvSpPr>
          <p:nvPr/>
        </p:nvSpPr>
        <p:spPr bwMode="auto">
          <a:xfrm>
            <a:off x="4677507" y="3124200"/>
            <a:ext cx="792774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4" name="Line 19"/>
          <p:cNvSpPr>
            <a:spLocks noChangeShapeType="1"/>
          </p:cNvSpPr>
          <p:nvPr/>
        </p:nvSpPr>
        <p:spPr bwMode="auto">
          <a:xfrm>
            <a:off x="7200900" y="3128962"/>
            <a:ext cx="1301262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5" name="Text Box 20"/>
          <p:cNvSpPr txBox="1">
            <a:spLocks noChangeArrowheads="1"/>
          </p:cNvSpPr>
          <p:nvPr/>
        </p:nvSpPr>
        <p:spPr bwMode="auto">
          <a:xfrm>
            <a:off x="8436220" y="2888232"/>
            <a:ext cx="49148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GB" altLang="zh-TW" sz="2400" dirty="0"/>
              <a:t>F</a:t>
            </a:r>
            <a:r>
              <a:rPr lang="en-GB" altLang="zh-TW" sz="2400" baseline="-25000" dirty="0"/>
              <a:t>A</a:t>
            </a:r>
            <a:endParaRPr lang="en-GB" altLang="zh-TW" sz="2400" dirty="0"/>
          </a:p>
        </p:txBody>
      </p:sp>
      <p:sp>
        <p:nvSpPr>
          <p:cNvPr id="15377" name="Rectangle 3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GB" altLang="zh-TW" dirty="0" smtClean="0"/>
              <a:t>Review: Molar Balance – PFR</a:t>
            </a:r>
            <a:endParaRPr lang="zh-TW" altLang="en-GB" dirty="0" smtClean="0"/>
          </a:p>
        </p:txBody>
      </p:sp>
      <p:graphicFrame>
        <p:nvGraphicFramePr>
          <p:cNvPr id="15365" name="Object 55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309231514"/>
              </p:ext>
            </p:extLst>
          </p:nvPr>
        </p:nvGraphicFramePr>
        <p:xfrm>
          <a:off x="4411662" y="4485032"/>
          <a:ext cx="3665538" cy="868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660" name="Equation" r:id="rId4" imgW="3060360" imgH="723600" progId="Equation.3">
                  <p:embed/>
                </p:oleObj>
              </mc:Choice>
              <mc:Fallback>
                <p:oleObj name="Equation" r:id="rId4" imgW="3060360" imgH="723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1662" y="4485032"/>
                        <a:ext cx="3665538" cy="868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36"/>
          <p:cNvGrpSpPr/>
          <p:nvPr/>
        </p:nvGrpSpPr>
        <p:grpSpPr>
          <a:xfrm>
            <a:off x="918797" y="3505200"/>
            <a:ext cx="7057232" cy="822960"/>
            <a:chOff x="918797" y="3657600"/>
            <a:chExt cx="7057232" cy="822960"/>
          </a:xfrm>
        </p:grpSpPr>
        <p:graphicFrame>
          <p:nvGraphicFramePr>
            <p:cNvPr id="15362" name="Object 33"/>
            <p:cNvGraphicFramePr>
              <a:graphicFrameLocks noChangeAspect="1"/>
            </p:cNvGraphicFramePr>
            <p:nvPr/>
          </p:nvGraphicFramePr>
          <p:xfrm>
            <a:off x="5207001" y="3840480"/>
            <a:ext cx="581891" cy="457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3661" name="Equation" r:id="rId6" imgW="507960" imgH="368280" progId="Equation.3">
                    <p:embed/>
                  </p:oleObj>
                </mc:Choice>
                <mc:Fallback>
                  <p:oleObj name="Equation" r:id="rId6" imgW="507960" imgH="3682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07001" y="3840480"/>
                          <a:ext cx="581891" cy="4572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5378" name="Text Box 34"/>
            <p:cNvSpPr txBox="1">
              <a:spLocks noChangeArrowheads="1"/>
            </p:cNvSpPr>
            <p:nvPr/>
          </p:nvSpPr>
          <p:spPr bwMode="auto">
            <a:xfrm>
              <a:off x="918797" y="3838248"/>
              <a:ext cx="530915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TW" sz="2400" dirty="0"/>
                <a:t>F</a:t>
              </a:r>
              <a:r>
                <a:rPr lang="en-US" altLang="zh-TW" sz="2400" baseline="-25000" dirty="0"/>
                <a:t>j0</a:t>
              </a:r>
            </a:p>
          </p:txBody>
        </p:sp>
        <p:sp>
          <p:nvSpPr>
            <p:cNvPr id="15379" name="Text Box 35"/>
            <p:cNvSpPr txBox="1">
              <a:spLocks noChangeArrowheads="1"/>
            </p:cNvSpPr>
            <p:nvPr/>
          </p:nvSpPr>
          <p:spPr bwMode="auto">
            <a:xfrm>
              <a:off x="3212124" y="3838248"/>
              <a:ext cx="417102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TW" sz="2400" dirty="0" err="1"/>
                <a:t>F</a:t>
              </a:r>
              <a:r>
                <a:rPr lang="en-US" altLang="zh-TW" sz="2400" baseline="-25000" dirty="0" err="1"/>
                <a:t>j</a:t>
              </a:r>
              <a:endParaRPr lang="en-US" altLang="zh-TW" sz="2400" baseline="-25000" dirty="0"/>
            </a:p>
          </p:txBody>
        </p:sp>
        <p:graphicFrame>
          <p:nvGraphicFramePr>
            <p:cNvPr id="15363" name="Object 41"/>
            <p:cNvGraphicFramePr>
              <a:graphicFrameLocks noChangeAspect="1"/>
            </p:cNvGraphicFramePr>
            <p:nvPr/>
          </p:nvGraphicFramePr>
          <p:xfrm>
            <a:off x="7435854" y="3657600"/>
            <a:ext cx="540175" cy="8229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3662" name="Equation" r:id="rId8" imgW="469800" imgH="660240" progId="Equation.3">
                    <p:embed/>
                  </p:oleObj>
                </mc:Choice>
                <mc:Fallback>
                  <p:oleObj name="Equation" r:id="rId8" imgW="469800" imgH="6602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435854" y="3657600"/>
                          <a:ext cx="540175" cy="82296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1" name="TextBox 30"/>
            <p:cNvSpPr txBox="1"/>
            <p:nvPr/>
          </p:nvSpPr>
          <p:spPr>
            <a:xfrm>
              <a:off x="4038600" y="3807470"/>
              <a:ext cx="39466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/>
                <a:t>+</a:t>
              </a:r>
              <a:endParaRPr lang="en-US" sz="2800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2266951" y="3807470"/>
              <a:ext cx="30489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/>
                <a:t>-</a:t>
              </a:r>
              <a:endParaRPr lang="en-US" sz="2800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10940" y="3807470"/>
              <a:ext cx="39466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/>
                <a:t>=</a:t>
              </a:r>
              <a:endParaRPr lang="en-US" sz="2800" dirty="0"/>
            </a:p>
          </p:txBody>
        </p:sp>
      </p:grpSp>
      <p:graphicFrame>
        <p:nvGraphicFramePr>
          <p:cNvPr id="1127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2184304"/>
              </p:ext>
            </p:extLst>
          </p:nvPr>
        </p:nvGraphicFramePr>
        <p:xfrm>
          <a:off x="762000" y="4729507"/>
          <a:ext cx="3144838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663" name="Equation" r:id="rId10" imgW="2628720" imgH="457200" progId="Equation.3">
                  <p:embed/>
                </p:oleObj>
              </mc:Choice>
              <mc:Fallback>
                <p:oleObj name="Equation" r:id="rId10" imgW="262872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729507"/>
                        <a:ext cx="3144838" cy="547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2" name="Group 41"/>
          <p:cNvGrpSpPr/>
          <p:nvPr/>
        </p:nvGrpSpPr>
        <p:grpSpPr>
          <a:xfrm>
            <a:off x="2857500" y="5638800"/>
            <a:ext cx="3429000" cy="838200"/>
            <a:chOff x="3124200" y="5715000"/>
            <a:chExt cx="3429000" cy="838200"/>
          </a:xfrm>
        </p:grpSpPr>
        <p:graphicFrame>
          <p:nvGraphicFramePr>
            <p:cNvPr id="15366" name="Object 73"/>
            <p:cNvGraphicFramePr>
              <a:graphicFrameLocks noGrp="1" noChangeAspect="1"/>
            </p:cNvGraphicFramePr>
            <p:nvPr>
              <p:ph idx="4294967295"/>
            </p:nvPr>
          </p:nvGraphicFramePr>
          <p:xfrm>
            <a:off x="3200400" y="5715000"/>
            <a:ext cx="977900" cy="7937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3664" name="Equation" r:id="rId12" imgW="812520" imgH="660240" progId="Equation.3">
                    <p:embed/>
                  </p:oleObj>
                </mc:Choice>
                <mc:Fallback>
                  <p:oleObj name="Equation" r:id="rId12" imgW="812520" imgH="66024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00400" y="5715000"/>
                          <a:ext cx="977900" cy="7937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0" name="Rectangle 49"/>
            <p:cNvSpPr/>
            <p:nvPr/>
          </p:nvSpPr>
          <p:spPr>
            <a:xfrm>
              <a:off x="3124200" y="5715000"/>
              <a:ext cx="1143000" cy="8382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4419600" y="5715000"/>
              <a:ext cx="21336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7030A0"/>
                  </a:solidFill>
                </a:rPr>
                <a:t>Ideal SS PFR Design Eq.</a:t>
              </a:r>
              <a:endParaRPr lang="en-US" sz="2400" dirty="0">
                <a:solidFill>
                  <a:srgbClr val="7030A0"/>
                </a:solidFill>
              </a:endParaRPr>
            </a:p>
          </p:txBody>
        </p:sp>
      </p:grpSp>
      <p:sp>
        <p:nvSpPr>
          <p:cNvPr id="39" name="Rectangle 23"/>
          <p:cNvSpPr txBox="1">
            <a:spLocks noChangeArrowheads="1"/>
          </p:cNvSpPr>
          <p:nvPr/>
        </p:nvSpPr>
        <p:spPr>
          <a:xfrm>
            <a:off x="160460" y="914400"/>
            <a:ext cx="8823081" cy="1447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34950" marR="0" lvl="0" indent="-2349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altLang="zh-TW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Flow reactor operated at steady</a:t>
            </a:r>
            <a:r>
              <a:rPr kumimoji="0" lang="en-GB" altLang="zh-TW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state (no accumulation per </a:t>
            </a:r>
            <a:r>
              <a:rPr kumimoji="0" lang="el-GR" altLang="zh-TW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cs typeface="Arial"/>
              </a:rPr>
              <a:t>Δ</a:t>
            </a:r>
            <a:r>
              <a:rPr kumimoji="0" lang="en-GB" altLang="zh-TW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endParaRPr kumimoji="0" lang="en-GB" altLang="zh-TW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34950" marR="0" lvl="0" indent="-2349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altLang="zh-TW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Composition of fluid</a:t>
            </a:r>
            <a:r>
              <a:rPr kumimoji="0" lang="en-GB" altLang="zh-TW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varies down length of reactor (material balance for </a:t>
            </a:r>
            <a:r>
              <a:rPr kumimoji="0" lang="en-GB" altLang="zh-TW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altLang="zh-TW" sz="2400" dirty="0" smtClean="0"/>
              <a:t>differential element of volume </a:t>
            </a:r>
            <a:r>
              <a:rPr lang="en-US" altLang="zh-TW" sz="2400" dirty="0" smtClean="0">
                <a:latin typeface="Symbol" pitchFamily="18" charset="2"/>
              </a:rPr>
              <a:t>D</a:t>
            </a:r>
            <a:r>
              <a:rPr lang="en-US" altLang="zh-TW" sz="2400" dirty="0" smtClean="0"/>
              <a:t>V</a:t>
            </a:r>
            <a:endParaRPr kumimoji="0" lang="en-GB" altLang="zh-TW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9005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1"/>
          <p:cNvSpPr txBox="1">
            <a:spLocks noChangeArrowheads="1"/>
          </p:cNvSpPr>
          <p:nvPr/>
        </p:nvSpPr>
        <p:spPr>
          <a:xfrm>
            <a:off x="0" y="1295400"/>
            <a:ext cx="9144000" cy="17526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altLang="zh-TW" sz="24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Heterogeneous </a:t>
            </a:r>
            <a:r>
              <a:rPr kumimoji="0" lang="en-GB" altLang="zh-TW" sz="2400" b="0" i="0" u="sng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rxn</a:t>
            </a:r>
            <a:r>
              <a:rPr kumimoji="0" lang="en-GB" altLang="zh-TW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reaction occurs</a:t>
            </a:r>
            <a:r>
              <a:rPr kumimoji="0" lang="en-GB" altLang="zh-TW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at catalyst particle surface </a:t>
            </a:r>
            <a:endParaRPr kumimoji="0" lang="en-GB" altLang="zh-TW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altLang="zh-TW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Concentration gradient of reactant and product change down </a:t>
            </a:r>
            <a:r>
              <a:rPr kumimoji="0" lang="en-GB" altLang="zh-TW" sz="2400" b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length </a:t>
            </a:r>
            <a:r>
              <a:rPr kumimoji="0" lang="en-GB" altLang="zh-TW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of the reactor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altLang="zh-TW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Rxn</a:t>
            </a:r>
            <a:r>
              <a:rPr kumimoji="0" lang="en-GB" altLang="zh-TW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rate based on the mass of catalyst W, not reactor volume V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altLang="zh-TW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Review: Molar Balance- Packed Bed Reactor (PBR)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2290" name="Object 7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7602623"/>
              </p:ext>
            </p:extLst>
          </p:nvPr>
        </p:nvGraphicFramePr>
        <p:xfrm>
          <a:off x="914400" y="3200400"/>
          <a:ext cx="1012825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50" name="Equation" r:id="rId3" imgW="812520" imgH="660240" progId="Equation.3">
                  <p:embed/>
                </p:oleObj>
              </mc:Choice>
              <mc:Fallback>
                <p:oleObj name="Equation" r:id="rId3" imgW="812520" imgH="660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200400"/>
                        <a:ext cx="1012825" cy="822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133600" y="3200400"/>
            <a:ext cx="6324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7030A0"/>
                </a:solidFill>
              </a:rPr>
              <a:t>Similar to PFR, but expressed in terms of catalyst weight instead of reactor volume</a:t>
            </a:r>
            <a:endParaRPr lang="en-US" sz="2400" dirty="0">
              <a:solidFill>
                <a:srgbClr val="7030A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4206240"/>
            <a:ext cx="3048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200" dirty="0" smtClean="0"/>
              <a:t>Units for the rate of a homogeneous </a:t>
            </a:r>
            <a:r>
              <a:rPr lang="en-US" sz="2200" dirty="0" err="1" smtClean="0"/>
              <a:t>rxn</a:t>
            </a:r>
            <a:r>
              <a:rPr lang="en-US" sz="2200" dirty="0" smtClean="0"/>
              <a:t> (</a:t>
            </a:r>
            <a:r>
              <a:rPr lang="en-US" sz="2200" dirty="0" err="1" smtClean="0"/>
              <a:t>r</a:t>
            </a:r>
            <a:r>
              <a:rPr lang="en-US" sz="2200" baseline="-25000" dirty="0" err="1" smtClean="0"/>
              <a:t>j</a:t>
            </a:r>
            <a:r>
              <a:rPr lang="en-US" sz="2200" dirty="0" smtClean="0"/>
              <a:t>) :</a:t>
            </a:r>
            <a:endParaRPr lang="en-US" sz="2200" dirty="0"/>
          </a:p>
        </p:txBody>
      </p:sp>
      <p:sp>
        <p:nvSpPr>
          <p:cNvPr id="6" name="TextBox 5"/>
          <p:cNvSpPr txBox="1"/>
          <p:nvPr/>
        </p:nvSpPr>
        <p:spPr>
          <a:xfrm>
            <a:off x="4191000" y="4206240"/>
            <a:ext cx="2743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200" dirty="0" smtClean="0"/>
              <a:t>Units for the rate of a catalytic </a:t>
            </a:r>
            <a:r>
              <a:rPr lang="en-US" sz="2200" dirty="0" err="1" smtClean="0"/>
              <a:t>rxn</a:t>
            </a:r>
            <a:r>
              <a:rPr lang="en-US" sz="2200" dirty="0" smtClean="0"/>
              <a:t> (</a:t>
            </a:r>
            <a:r>
              <a:rPr lang="en-US" sz="2200" b="1" dirty="0" err="1" smtClean="0"/>
              <a:t>r</a:t>
            </a:r>
            <a:r>
              <a:rPr lang="en-US" sz="2200" b="1" baseline="-25000" dirty="0" err="1" smtClean="0"/>
              <a:t>j</a:t>
            </a:r>
            <a:r>
              <a:rPr lang="en-US" sz="2200" b="1" dirty="0" smtClean="0"/>
              <a:t>’</a:t>
            </a:r>
            <a:r>
              <a:rPr lang="en-US" sz="2200" dirty="0" smtClean="0"/>
              <a:t>) :</a:t>
            </a:r>
            <a:endParaRPr lang="en-US" sz="2200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6512967"/>
              </p:ext>
            </p:extLst>
          </p:nvPr>
        </p:nvGraphicFramePr>
        <p:xfrm>
          <a:off x="6955888" y="4267200"/>
          <a:ext cx="1883312" cy="822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51" name="Equation" r:id="rId5" imgW="1511280" imgH="660240" progId="Equation.3">
                  <p:embed/>
                </p:oleObj>
              </mc:Choice>
              <mc:Fallback>
                <p:oleObj name="Equation" r:id="rId5" imgW="1511280" imgH="660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55888" y="4267200"/>
                        <a:ext cx="1883312" cy="8229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0828350"/>
              </p:ext>
            </p:extLst>
          </p:nvPr>
        </p:nvGraphicFramePr>
        <p:xfrm>
          <a:off x="3122612" y="4206240"/>
          <a:ext cx="839788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52" name="Equation" r:id="rId7" imgW="672840" imgH="660240" progId="Equation.3">
                  <p:embed/>
                </p:oleObj>
              </mc:Choice>
              <mc:Fallback>
                <p:oleObj name="Equation" r:id="rId7" imgW="672840" imgH="660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2612" y="4206240"/>
                        <a:ext cx="839788" cy="822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28600" y="5098197"/>
            <a:ext cx="78999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So in terms of catalyst weight instead of reactor volume:</a:t>
            </a:r>
            <a:endParaRPr lang="en-US" sz="2400" dirty="0">
              <a:solidFill>
                <a:srgbClr val="0000FF"/>
              </a:solidFill>
            </a:endParaRPr>
          </a:p>
        </p:txBody>
      </p:sp>
      <p:graphicFrame>
        <p:nvGraphicFramePr>
          <p:cNvPr id="12293" name="Object 7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6883882"/>
              </p:ext>
            </p:extLst>
          </p:nvPr>
        </p:nvGraphicFramePr>
        <p:xfrm>
          <a:off x="1447800" y="5647472"/>
          <a:ext cx="6411912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53" name="Equation" r:id="rId9" imgW="5143320" imgH="660240" progId="Equation.3">
                  <p:embed/>
                </p:oleObj>
              </mc:Choice>
              <mc:Fallback>
                <p:oleObj name="Equation" r:id="rId9" imgW="5143320" imgH="660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5647472"/>
                        <a:ext cx="6411912" cy="822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70704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3440" y="2740152"/>
            <a:ext cx="4480560" cy="373684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L3: Conversion and Reactors in Series</a:t>
            </a:r>
            <a:endParaRPr lang="en-US" dirty="0">
              <a:solidFill>
                <a:srgbClr val="7030A0"/>
              </a:solidFill>
            </a:endParaRPr>
          </a:p>
        </p:txBody>
      </p:sp>
      <p:grpSp>
        <p:nvGrpSpPr>
          <p:cNvPr id="4" name="Group 54"/>
          <p:cNvGrpSpPr>
            <a:grpSpLocks/>
          </p:cNvGrpSpPr>
          <p:nvPr/>
        </p:nvGrpSpPr>
        <p:grpSpPr bwMode="auto">
          <a:xfrm>
            <a:off x="304800" y="906700"/>
            <a:ext cx="3962400" cy="2415621"/>
            <a:chOff x="1295388" y="3516084"/>
            <a:chExt cx="3962217" cy="2415096"/>
          </a:xfrm>
        </p:grpSpPr>
        <p:grpSp>
          <p:nvGrpSpPr>
            <p:cNvPr id="5" name="Group 7"/>
            <p:cNvGrpSpPr>
              <a:grpSpLocks/>
            </p:cNvGrpSpPr>
            <p:nvPr/>
          </p:nvGrpSpPr>
          <p:grpSpPr bwMode="auto">
            <a:xfrm>
              <a:off x="1295388" y="3516084"/>
              <a:ext cx="2776405" cy="1980770"/>
              <a:chOff x="4952988" y="3439884"/>
              <a:chExt cx="2776405" cy="1980770"/>
            </a:xfrm>
          </p:grpSpPr>
          <p:grpSp>
            <p:nvGrpSpPr>
              <p:cNvPr id="19" name="Group 38"/>
              <p:cNvGrpSpPr>
                <a:grpSpLocks/>
              </p:cNvGrpSpPr>
              <p:nvPr/>
            </p:nvGrpSpPr>
            <p:grpSpPr bwMode="auto">
              <a:xfrm>
                <a:off x="5562557" y="3657325"/>
                <a:ext cx="1077862" cy="1763329"/>
                <a:chOff x="5562557" y="3657325"/>
                <a:chExt cx="1077862" cy="1763329"/>
              </a:xfrm>
            </p:grpSpPr>
            <p:sp>
              <p:nvSpPr>
                <p:cNvPr id="31" name="Rectangle 11"/>
                <p:cNvSpPr>
                  <a:spLocks noChangeArrowheads="1"/>
                </p:cNvSpPr>
                <p:nvPr/>
              </p:nvSpPr>
              <p:spPr bwMode="auto">
                <a:xfrm>
                  <a:off x="5562557" y="4114426"/>
                  <a:ext cx="1066750" cy="1306228"/>
                </a:xfrm>
                <a:prstGeom prst="rect">
                  <a:avLst/>
                </a:prstGeom>
                <a:noFill/>
                <a:ln w="38100">
                  <a:solidFill>
                    <a:srgbClr val="0070C0"/>
                  </a:solidFill>
                  <a:miter lim="800000"/>
                  <a:headEnd/>
                  <a:tailEnd/>
                </a:ln>
                <a:effectLst>
                  <a:outerShdw dist="3592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altLang="en-US">
                    <a:solidFill>
                      <a:srgbClr val="FFFF00"/>
                    </a:solidFill>
                    <a:latin typeface="Helvetica" pitchFamily="34" charset="0"/>
                  </a:endParaRPr>
                </a:p>
              </p:txBody>
            </p:sp>
            <p:sp>
              <p:nvSpPr>
                <p:cNvPr id="32" name="Line 12"/>
                <p:cNvSpPr>
                  <a:spLocks noChangeShapeType="1"/>
                </p:cNvSpPr>
                <p:nvPr/>
              </p:nvSpPr>
              <p:spPr bwMode="auto">
                <a:xfrm>
                  <a:off x="6095932" y="3657325"/>
                  <a:ext cx="0" cy="1523669"/>
                </a:xfrm>
                <a:prstGeom prst="line">
                  <a:avLst/>
                </a:prstGeom>
                <a:noFill/>
                <a:ln w="38100">
                  <a:solidFill>
                    <a:srgbClr val="0070C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3" name="Oval 13"/>
                <p:cNvSpPr>
                  <a:spLocks noChangeArrowheads="1"/>
                </p:cNvSpPr>
                <p:nvPr/>
              </p:nvSpPr>
              <p:spPr bwMode="auto">
                <a:xfrm>
                  <a:off x="6095932" y="5104811"/>
                  <a:ext cx="380982" cy="152367"/>
                </a:xfrm>
                <a:prstGeom prst="ellipse">
                  <a:avLst/>
                </a:prstGeom>
                <a:noFill/>
                <a:ln w="38100">
                  <a:solidFill>
                    <a:srgbClr val="0070C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4" name="Oval 14"/>
                <p:cNvSpPr>
                  <a:spLocks noChangeArrowheads="1"/>
                </p:cNvSpPr>
                <p:nvPr/>
              </p:nvSpPr>
              <p:spPr bwMode="auto">
                <a:xfrm>
                  <a:off x="5714950" y="5104811"/>
                  <a:ext cx="380982" cy="152367"/>
                </a:xfrm>
                <a:prstGeom prst="ellipse">
                  <a:avLst/>
                </a:prstGeom>
                <a:noFill/>
                <a:ln w="38100">
                  <a:solidFill>
                    <a:srgbClr val="0070C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5" name="Freeform 15"/>
                <p:cNvSpPr>
                  <a:spLocks/>
                </p:cNvSpPr>
                <p:nvPr/>
              </p:nvSpPr>
              <p:spPr bwMode="auto">
                <a:xfrm>
                  <a:off x="5562557" y="4635013"/>
                  <a:ext cx="1077862" cy="177761"/>
                </a:xfrm>
                <a:custGeom>
                  <a:avLst/>
                  <a:gdLst/>
                  <a:ahLst/>
                  <a:cxnLst>
                    <a:cxn ang="0">
                      <a:pos x="0" y="56"/>
                    </a:cxn>
                    <a:cxn ang="0">
                      <a:pos x="192" y="8"/>
                    </a:cxn>
                    <a:cxn ang="0">
                      <a:pos x="240" y="104"/>
                    </a:cxn>
                    <a:cxn ang="0">
                      <a:pos x="384" y="56"/>
                    </a:cxn>
                    <a:cxn ang="0">
                      <a:pos x="528" y="56"/>
                    </a:cxn>
                    <a:cxn ang="0">
                      <a:pos x="624" y="8"/>
                    </a:cxn>
                    <a:cxn ang="0">
                      <a:pos x="672" y="56"/>
                    </a:cxn>
                    <a:cxn ang="0">
                      <a:pos x="672" y="104"/>
                    </a:cxn>
                  </a:cxnLst>
                  <a:rect l="0" t="0" r="r" b="b"/>
                  <a:pathLst>
                    <a:path w="679" h="112">
                      <a:moveTo>
                        <a:pt x="0" y="56"/>
                      </a:moveTo>
                      <a:cubicBezTo>
                        <a:pt x="76" y="28"/>
                        <a:pt x="152" y="0"/>
                        <a:pt x="192" y="8"/>
                      </a:cubicBezTo>
                      <a:cubicBezTo>
                        <a:pt x="231" y="15"/>
                        <a:pt x="207" y="95"/>
                        <a:pt x="240" y="104"/>
                      </a:cubicBezTo>
                      <a:cubicBezTo>
                        <a:pt x="272" y="112"/>
                        <a:pt x="336" y="64"/>
                        <a:pt x="384" y="56"/>
                      </a:cubicBezTo>
                      <a:cubicBezTo>
                        <a:pt x="432" y="48"/>
                        <a:pt x="488" y="63"/>
                        <a:pt x="528" y="56"/>
                      </a:cubicBezTo>
                      <a:cubicBezTo>
                        <a:pt x="567" y="48"/>
                        <a:pt x="600" y="8"/>
                        <a:pt x="624" y="8"/>
                      </a:cubicBezTo>
                      <a:cubicBezTo>
                        <a:pt x="648" y="8"/>
                        <a:pt x="664" y="40"/>
                        <a:pt x="672" y="56"/>
                      </a:cubicBezTo>
                      <a:cubicBezTo>
                        <a:pt x="679" y="71"/>
                        <a:pt x="675" y="87"/>
                        <a:pt x="672" y="104"/>
                      </a:cubicBezTo>
                    </a:path>
                  </a:pathLst>
                </a:custGeom>
                <a:noFill/>
                <a:ln w="38100" cmpd="sng">
                  <a:solidFill>
                    <a:srgbClr val="0070C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grpSp>
            <p:nvGrpSpPr>
              <p:cNvPr id="20" name="Group 37"/>
              <p:cNvGrpSpPr>
                <a:grpSpLocks/>
              </p:cNvGrpSpPr>
              <p:nvPr/>
            </p:nvGrpSpPr>
            <p:grpSpPr bwMode="auto">
              <a:xfrm>
                <a:off x="4952988" y="3885875"/>
                <a:ext cx="914355" cy="733483"/>
                <a:chOff x="4952988" y="3885875"/>
                <a:chExt cx="914355" cy="733483"/>
              </a:xfrm>
            </p:grpSpPr>
            <p:grpSp>
              <p:nvGrpSpPr>
                <p:cNvPr id="27" name="Group 36"/>
                <p:cNvGrpSpPr>
                  <a:grpSpLocks/>
                </p:cNvGrpSpPr>
                <p:nvPr/>
              </p:nvGrpSpPr>
              <p:grpSpPr bwMode="auto">
                <a:xfrm>
                  <a:off x="5044421" y="3885875"/>
                  <a:ext cx="822922" cy="533284"/>
                  <a:chOff x="5044421" y="3885875"/>
                  <a:chExt cx="822922" cy="533284"/>
                </a:xfrm>
              </p:grpSpPr>
              <p:sp>
                <p:nvSpPr>
                  <p:cNvPr id="29" name="Line 1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044421" y="3885875"/>
                    <a:ext cx="822922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0070C0"/>
                    </a:solidFill>
                    <a:round/>
                    <a:headEnd/>
                    <a:tailEnd/>
                  </a:ln>
                  <a:effectLst>
                    <a:outerShdw dist="35921" dir="2700000" algn="ctr" rotWithShape="0">
                      <a:srgbClr val="000000"/>
                    </a:outerShdw>
                  </a:effec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0" name="Line 19"/>
                  <p:cNvSpPr>
                    <a:spLocks noChangeShapeType="1"/>
                  </p:cNvSpPr>
                  <p:nvPr/>
                </p:nvSpPr>
                <p:spPr bwMode="auto">
                  <a:xfrm>
                    <a:off x="5867343" y="3885875"/>
                    <a:ext cx="0" cy="533284"/>
                  </a:xfrm>
                  <a:prstGeom prst="line">
                    <a:avLst/>
                  </a:prstGeom>
                  <a:noFill/>
                  <a:ln w="38100">
                    <a:solidFill>
                      <a:srgbClr val="0070C0"/>
                    </a:solidFill>
                    <a:round/>
                    <a:headEnd/>
                    <a:tailEnd type="triangle" w="med" len="med"/>
                  </a:ln>
                  <a:effectLst>
                    <a:outerShdw dist="35921" dir="2700000" algn="ctr" rotWithShape="0">
                      <a:srgbClr val="000000"/>
                    </a:outerShdw>
                  </a:effec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sp>
              <p:nvSpPr>
                <p:cNvPr id="28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4952988" y="3973168"/>
                  <a:ext cx="685768" cy="64619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>
                  <a:outerShdw dist="25400" sx="1000" sy="1000" algn="ctr" rotWithShape="0">
                    <a:srgbClr val="000000"/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  <a:defRPr/>
                  </a:pPr>
                  <a:r>
                    <a:rPr lang="en-US" altLang="en-US" u="none" dirty="0" smtClean="0">
                      <a:latin typeface="Helvetica" pitchFamily="34" charset="0"/>
                    </a:rPr>
                    <a:t>F</a:t>
                  </a:r>
                  <a:r>
                    <a:rPr lang="en-US" altLang="en-US" u="none" baseline="-25000" dirty="0" smtClean="0">
                      <a:latin typeface="Helvetica" pitchFamily="34" charset="0"/>
                    </a:rPr>
                    <a:t>A0</a:t>
                  </a:r>
                  <a:r>
                    <a:rPr lang="en-US" altLang="en-US" u="none" dirty="0" smtClean="0">
                      <a:latin typeface="Helvetica" pitchFamily="34" charset="0"/>
                    </a:rPr>
                    <a:t> X</a:t>
                  </a:r>
                  <a:r>
                    <a:rPr lang="en-US" altLang="en-US" u="none" baseline="-25000" dirty="0" smtClean="0">
                      <a:latin typeface="Helvetica" pitchFamily="34" charset="0"/>
                    </a:rPr>
                    <a:t>0</a:t>
                  </a:r>
                  <a:endParaRPr lang="en-US" altLang="en-US" u="none" dirty="0">
                    <a:latin typeface="Helvetica" pitchFamily="34" charset="0"/>
                  </a:endParaRPr>
                </a:p>
              </p:txBody>
            </p:sp>
          </p:grpSp>
          <p:grpSp>
            <p:nvGrpSpPr>
              <p:cNvPr id="21" name="Group 40"/>
              <p:cNvGrpSpPr>
                <a:grpSpLocks/>
              </p:cNvGrpSpPr>
              <p:nvPr/>
            </p:nvGrpSpPr>
            <p:grpSpPr bwMode="auto">
              <a:xfrm>
                <a:off x="5976875" y="3439884"/>
                <a:ext cx="1752518" cy="1436376"/>
                <a:chOff x="5976875" y="3439884"/>
                <a:chExt cx="1752518" cy="1436376"/>
              </a:xfrm>
            </p:grpSpPr>
            <p:grpSp>
              <p:nvGrpSpPr>
                <p:cNvPr id="22" name="Group 39"/>
                <p:cNvGrpSpPr>
                  <a:grpSpLocks/>
                </p:cNvGrpSpPr>
                <p:nvPr/>
              </p:nvGrpSpPr>
              <p:grpSpPr bwMode="auto">
                <a:xfrm>
                  <a:off x="6324521" y="3885875"/>
                  <a:ext cx="1066750" cy="990385"/>
                  <a:chOff x="6324521" y="3885875"/>
                  <a:chExt cx="1066750" cy="990385"/>
                </a:xfrm>
              </p:grpSpPr>
              <p:sp>
                <p:nvSpPr>
                  <p:cNvPr id="24" name="Line 2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6324521" y="3885875"/>
                    <a:ext cx="1066750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0070C0"/>
                    </a:solidFill>
                    <a:round/>
                    <a:headEnd/>
                    <a:tailEnd/>
                  </a:ln>
                  <a:effectLst>
                    <a:outerShdw dist="35921" dir="2700000" algn="ctr" rotWithShape="0">
                      <a:srgbClr val="000000"/>
                    </a:outerShdw>
                  </a:effec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5" name="Line 21"/>
                  <p:cNvSpPr>
                    <a:spLocks noChangeShapeType="1"/>
                  </p:cNvSpPr>
                  <p:nvPr/>
                </p:nvSpPr>
                <p:spPr bwMode="auto">
                  <a:xfrm>
                    <a:off x="7391271" y="3885875"/>
                    <a:ext cx="0" cy="533284"/>
                  </a:xfrm>
                  <a:prstGeom prst="line">
                    <a:avLst/>
                  </a:prstGeom>
                  <a:noFill/>
                  <a:ln w="38100">
                    <a:solidFill>
                      <a:srgbClr val="0070C0"/>
                    </a:solidFill>
                    <a:round/>
                    <a:headEnd/>
                    <a:tailEnd type="triangle" w="med" len="med"/>
                  </a:ln>
                  <a:effectLst>
                    <a:outerShdw dist="35921" dir="2700000" algn="ctr" rotWithShape="0">
                      <a:srgbClr val="000000"/>
                    </a:outerShdw>
                  </a:effec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6" name="Line 2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6324521" y="3885875"/>
                    <a:ext cx="0" cy="990385"/>
                  </a:xfrm>
                  <a:prstGeom prst="line">
                    <a:avLst/>
                  </a:prstGeom>
                  <a:noFill/>
                  <a:ln w="38100">
                    <a:solidFill>
                      <a:srgbClr val="0070C0"/>
                    </a:solidFill>
                    <a:round/>
                    <a:headEnd/>
                    <a:tailEnd/>
                  </a:ln>
                  <a:effectLst>
                    <a:outerShdw dist="35921" dir="2700000" algn="ctr" rotWithShape="0">
                      <a:srgbClr val="000000"/>
                    </a:outerShdw>
                  </a:effec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sp>
              <p:nvSpPr>
                <p:cNvPr id="23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5976875" y="3439884"/>
                  <a:ext cx="1752518" cy="369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  <a:defRPr/>
                  </a:pPr>
                  <a:r>
                    <a:rPr lang="en-US" altLang="en-US" u="none" dirty="0" smtClean="0"/>
                    <a:t>F</a:t>
                  </a:r>
                  <a:r>
                    <a:rPr lang="en-US" altLang="en-US" u="none" baseline="-25000" dirty="0" smtClean="0"/>
                    <a:t>A1</a:t>
                  </a:r>
                  <a:r>
                    <a:rPr lang="en-US" altLang="en-US" u="none" dirty="0" smtClean="0"/>
                    <a:t>, X</a:t>
                  </a:r>
                  <a:r>
                    <a:rPr lang="en-US" altLang="en-US" u="none" baseline="-25000" dirty="0" smtClean="0"/>
                    <a:t>1</a:t>
                  </a:r>
                  <a:endParaRPr lang="en-US" altLang="en-US" u="none" dirty="0"/>
                </a:p>
              </p:txBody>
            </p:sp>
          </p:grpSp>
        </p:grpSp>
        <p:grpSp>
          <p:nvGrpSpPr>
            <p:cNvPr id="6" name="Group 38"/>
            <p:cNvGrpSpPr>
              <a:grpSpLocks/>
            </p:cNvGrpSpPr>
            <p:nvPr/>
          </p:nvGrpSpPr>
          <p:grpSpPr bwMode="auto">
            <a:xfrm>
              <a:off x="3447934" y="3762093"/>
              <a:ext cx="1077862" cy="1810944"/>
              <a:chOff x="5563390" y="3656865"/>
              <a:chExt cx="1077862" cy="1810944"/>
            </a:xfrm>
          </p:grpSpPr>
          <p:sp>
            <p:nvSpPr>
              <p:cNvPr id="14" name="Rectangle 11"/>
              <p:cNvSpPr>
                <a:spLocks noChangeArrowheads="1"/>
              </p:cNvSpPr>
              <p:nvPr/>
            </p:nvSpPr>
            <p:spPr bwMode="auto">
              <a:xfrm>
                <a:off x="5563390" y="4113966"/>
                <a:ext cx="1066750" cy="1353843"/>
              </a:xfrm>
              <a:prstGeom prst="rect">
                <a:avLst/>
              </a:prstGeom>
              <a:noFill/>
              <a:ln w="38100">
                <a:solidFill>
                  <a:srgbClr val="0070C0"/>
                </a:solidFill>
                <a:miter lim="800000"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altLang="en-US">
                  <a:solidFill>
                    <a:srgbClr val="FFFF00"/>
                  </a:solidFill>
                  <a:latin typeface="Helvetica" pitchFamily="34" charset="0"/>
                </a:endParaRPr>
              </a:p>
            </p:txBody>
          </p:sp>
          <p:sp>
            <p:nvSpPr>
              <p:cNvPr id="15" name="Line 12"/>
              <p:cNvSpPr>
                <a:spLocks noChangeShapeType="1"/>
              </p:cNvSpPr>
              <p:nvPr/>
            </p:nvSpPr>
            <p:spPr bwMode="auto">
              <a:xfrm>
                <a:off x="6096765" y="3656865"/>
                <a:ext cx="0" cy="1523669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Oval 13"/>
              <p:cNvSpPr>
                <a:spLocks noChangeArrowheads="1"/>
              </p:cNvSpPr>
              <p:nvPr/>
            </p:nvSpPr>
            <p:spPr bwMode="auto">
              <a:xfrm>
                <a:off x="6096765" y="5104351"/>
                <a:ext cx="380982" cy="152367"/>
              </a:xfrm>
              <a:prstGeom prst="ellips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Oval 14"/>
              <p:cNvSpPr>
                <a:spLocks noChangeArrowheads="1"/>
              </p:cNvSpPr>
              <p:nvPr/>
            </p:nvSpPr>
            <p:spPr bwMode="auto">
              <a:xfrm>
                <a:off x="5715783" y="5104351"/>
                <a:ext cx="380982" cy="152367"/>
              </a:xfrm>
              <a:prstGeom prst="ellips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Freeform 15"/>
              <p:cNvSpPr>
                <a:spLocks/>
              </p:cNvSpPr>
              <p:nvPr/>
            </p:nvSpPr>
            <p:spPr bwMode="auto">
              <a:xfrm>
                <a:off x="5563390" y="4634553"/>
                <a:ext cx="1077862" cy="177761"/>
              </a:xfrm>
              <a:custGeom>
                <a:avLst/>
                <a:gdLst/>
                <a:ahLst/>
                <a:cxnLst>
                  <a:cxn ang="0">
                    <a:pos x="0" y="56"/>
                  </a:cxn>
                  <a:cxn ang="0">
                    <a:pos x="192" y="8"/>
                  </a:cxn>
                  <a:cxn ang="0">
                    <a:pos x="240" y="104"/>
                  </a:cxn>
                  <a:cxn ang="0">
                    <a:pos x="384" y="56"/>
                  </a:cxn>
                  <a:cxn ang="0">
                    <a:pos x="528" y="56"/>
                  </a:cxn>
                  <a:cxn ang="0">
                    <a:pos x="624" y="8"/>
                  </a:cxn>
                  <a:cxn ang="0">
                    <a:pos x="672" y="56"/>
                  </a:cxn>
                  <a:cxn ang="0">
                    <a:pos x="672" y="104"/>
                  </a:cxn>
                </a:cxnLst>
                <a:rect l="0" t="0" r="r" b="b"/>
                <a:pathLst>
                  <a:path w="679" h="112">
                    <a:moveTo>
                      <a:pt x="0" y="56"/>
                    </a:moveTo>
                    <a:cubicBezTo>
                      <a:pt x="76" y="28"/>
                      <a:pt x="152" y="0"/>
                      <a:pt x="192" y="8"/>
                    </a:cubicBezTo>
                    <a:cubicBezTo>
                      <a:pt x="231" y="15"/>
                      <a:pt x="207" y="95"/>
                      <a:pt x="240" y="104"/>
                    </a:cubicBezTo>
                    <a:cubicBezTo>
                      <a:pt x="272" y="112"/>
                      <a:pt x="336" y="64"/>
                      <a:pt x="384" y="56"/>
                    </a:cubicBezTo>
                    <a:cubicBezTo>
                      <a:pt x="432" y="48"/>
                      <a:pt x="488" y="63"/>
                      <a:pt x="528" y="56"/>
                    </a:cubicBezTo>
                    <a:cubicBezTo>
                      <a:pt x="567" y="48"/>
                      <a:pt x="600" y="8"/>
                      <a:pt x="624" y="8"/>
                    </a:cubicBezTo>
                    <a:cubicBezTo>
                      <a:pt x="648" y="8"/>
                      <a:pt x="664" y="40"/>
                      <a:pt x="672" y="56"/>
                    </a:cubicBezTo>
                    <a:cubicBezTo>
                      <a:pt x="679" y="71"/>
                      <a:pt x="675" y="87"/>
                      <a:pt x="672" y="104"/>
                    </a:cubicBezTo>
                  </a:path>
                </a:pathLst>
              </a:custGeom>
              <a:noFill/>
              <a:ln w="38100" cmpd="sng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7" name="Group 39"/>
            <p:cNvGrpSpPr>
              <a:grpSpLocks/>
            </p:cNvGrpSpPr>
            <p:nvPr/>
          </p:nvGrpSpPr>
          <p:grpSpPr bwMode="auto">
            <a:xfrm>
              <a:off x="4397215" y="3978454"/>
              <a:ext cx="647035" cy="1004162"/>
              <a:chOff x="6512671" y="3873226"/>
              <a:chExt cx="647035" cy="1004162"/>
            </a:xfrm>
          </p:grpSpPr>
          <p:sp>
            <p:nvSpPr>
              <p:cNvPr id="11" name="Line 20"/>
              <p:cNvSpPr>
                <a:spLocks noChangeShapeType="1"/>
              </p:cNvSpPr>
              <p:nvPr/>
            </p:nvSpPr>
            <p:spPr bwMode="auto">
              <a:xfrm flipV="1">
                <a:off x="6512671" y="3885416"/>
                <a:ext cx="640050" cy="0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21"/>
              <p:cNvSpPr>
                <a:spLocks noChangeShapeType="1"/>
              </p:cNvSpPr>
              <p:nvPr/>
            </p:nvSpPr>
            <p:spPr bwMode="auto">
              <a:xfrm>
                <a:off x="7159706" y="3873226"/>
                <a:ext cx="0" cy="534871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 type="triangle" w="med" len="med"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22"/>
              <p:cNvSpPr>
                <a:spLocks noChangeShapeType="1"/>
              </p:cNvSpPr>
              <p:nvPr/>
            </p:nvSpPr>
            <p:spPr bwMode="auto">
              <a:xfrm flipV="1">
                <a:off x="6512671" y="3885416"/>
                <a:ext cx="0" cy="991972"/>
              </a:xfrm>
              <a:prstGeom prst="line">
                <a:avLst/>
              </a:prstGeom>
              <a:noFill/>
              <a:ln w="38100">
                <a:solidFill>
                  <a:srgbClr val="0070C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8" name="Text Box 24"/>
            <p:cNvSpPr txBox="1">
              <a:spLocks noChangeArrowheads="1"/>
            </p:cNvSpPr>
            <p:nvPr/>
          </p:nvSpPr>
          <p:spPr bwMode="auto">
            <a:xfrm>
              <a:off x="1600171" y="5496854"/>
              <a:ext cx="1752518" cy="369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altLang="en-US" u="none" dirty="0" smtClean="0"/>
                <a:t>V</a:t>
              </a:r>
              <a:r>
                <a:rPr lang="en-US" altLang="en-US" u="none" baseline="-25000" dirty="0" smtClean="0"/>
                <a:t>1</a:t>
              </a:r>
              <a:endParaRPr lang="en-US" altLang="en-US" u="none" dirty="0"/>
            </a:p>
          </p:txBody>
        </p:sp>
        <p:sp>
          <p:nvSpPr>
            <p:cNvPr id="9" name="Text Box 24"/>
            <p:cNvSpPr txBox="1">
              <a:spLocks noChangeArrowheads="1"/>
            </p:cNvSpPr>
            <p:nvPr/>
          </p:nvSpPr>
          <p:spPr bwMode="auto">
            <a:xfrm>
              <a:off x="3473333" y="5561928"/>
              <a:ext cx="1066750" cy="369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altLang="en-US" u="none" dirty="0"/>
                <a:t>V</a:t>
              </a:r>
              <a:r>
                <a:rPr lang="en-US" altLang="en-US" u="none" baseline="-25000" dirty="0"/>
                <a:t>2</a:t>
              </a:r>
              <a:r>
                <a:rPr lang="en-US" altLang="en-US" u="none" dirty="0"/>
                <a:t> </a:t>
              </a:r>
            </a:p>
          </p:txBody>
        </p:sp>
        <p:sp>
          <p:nvSpPr>
            <p:cNvPr id="10" name="Text Box 24"/>
            <p:cNvSpPr txBox="1">
              <a:spLocks noChangeArrowheads="1"/>
            </p:cNvSpPr>
            <p:nvPr/>
          </p:nvSpPr>
          <p:spPr bwMode="auto">
            <a:xfrm>
              <a:off x="4599334" y="4558273"/>
              <a:ext cx="658271" cy="6461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eaLnBrk="0" hangingPunct="0">
                <a:spcBef>
                  <a:spcPts val="0"/>
                </a:spcBef>
                <a:defRPr/>
              </a:pPr>
              <a:r>
                <a:rPr lang="en-US" altLang="en-US" u="none" dirty="0" smtClean="0"/>
                <a:t>F</a:t>
              </a:r>
              <a:r>
                <a:rPr lang="en-US" altLang="en-US" u="none" baseline="-25000" dirty="0" smtClean="0"/>
                <a:t>A2</a:t>
              </a:r>
              <a:r>
                <a:rPr lang="en-US" altLang="en-US" u="none" dirty="0" smtClean="0"/>
                <a:t> </a:t>
              </a:r>
            </a:p>
            <a:p>
              <a:pPr algn="ctr" eaLnBrk="0" hangingPunct="0">
                <a:spcBef>
                  <a:spcPts val="0"/>
                </a:spcBef>
                <a:defRPr/>
              </a:pPr>
              <a:r>
                <a:rPr lang="en-US" altLang="en-US" u="none" dirty="0" smtClean="0"/>
                <a:t>X</a:t>
              </a:r>
              <a:r>
                <a:rPr lang="en-US" altLang="en-US" u="none" baseline="-25000" dirty="0" smtClean="0"/>
                <a:t>2</a:t>
              </a:r>
              <a:endParaRPr lang="en-US" altLang="en-US" u="none" dirty="0"/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5071872" y="1059100"/>
            <a:ext cx="4011168" cy="2249949"/>
            <a:chOff x="152400" y="1027005"/>
            <a:chExt cx="4011168" cy="2249949"/>
          </a:xfrm>
        </p:grpSpPr>
        <p:grpSp>
          <p:nvGrpSpPr>
            <p:cNvPr id="76" name="Group 54"/>
            <p:cNvGrpSpPr>
              <a:grpSpLocks/>
            </p:cNvGrpSpPr>
            <p:nvPr/>
          </p:nvGrpSpPr>
          <p:grpSpPr bwMode="auto">
            <a:xfrm>
              <a:off x="152400" y="1027005"/>
              <a:ext cx="3151633" cy="2249949"/>
              <a:chOff x="1295388" y="3616646"/>
              <a:chExt cx="3151487" cy="2249460"/>
            </a:xfrm>
          </p:grpSpPr>
          <p:grpSp>
            <p:nvGrpSpPr>
              <p:cNvPr id="80" name="Group 79"/>
              <p:cNvGrpSpPr>
                <a:grpSpLocks/>
              </p:cNvGrpSpPr>
              <p:nvPr/>
            </p:nvGrpSpPr>
            <p:grpSpPr bwMode="auto">
              <a:xfrm>
                <a:off x="1295388" y="3616646"/>
                <a:ext cx="2532769" cy="1880208"/>
                <a:chOff x="4952988" y="3540446"/>
                <a:chExt cx="2532769" cy="1880208"/>
              </a:xfrm>
            </p:grpSpPr>
            <p:grpSp>
              <p:nvGrpSpPr>
                <p:cNvPr id="83" name="Group 38"/>
                <p:cNvGrpSpPr>
                  <a:grpSpLocks/>
                </p:cNvGrpSpPr>
                <p:nvPr/>
              </p:nvGrpSpPr>
              <p:grpSpPr bwMode="auto">
                <a:xfrm>
                  <a:off x="5562557" y="3657325"/>
                  <a:ext cx="1077862" cy="1763329"/>
                  <a:chOff x="5562557" y="3657325"/>
                  <a:chExt cx="1077862" cy="1763329"/>
                </a:xfrm>
              </p:grpSpPr>
              <p:sp>
                <p:nvSpPr>
                  <p:cNvPr id="94" name="Rectangle 11"/>
                  <p:cNvSpPr>
                    <a:spLocks noChangeArrowheads="1"/>
                  </p:cNvSpPr>
                  <p:nvPr/>
                </p:nvSpPr>
                <p:spPr bwMode="auto">
                  <a:xfrm>
                    <a:off x="5562557" y="4114426"/>
                    <a:ext cx="1066750" cy="1306228"/>
                  </a:xfrm>
                  <a:prstGeom prst="rect">
                    <a:avLst/>
                  </a:prstGeom>
                  <a:noFill/>
                  <a:ln w="38100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 eaLnBrk="0" hangingPunct="0">
                      <a:defRPr/>
                    </a:pPr>
                    <a:endParaRPr lang="en-US" altLang="en-US">
                      <a:solidFill>
                        <a:srgbClr val="FFFF00"/>
                      </a:solidFill>
                      <a:latin typeface="Helvetica" pitchFamily="34" charset="0"/>
                    </a:endParaRPr>
                  </a:p>
                </p:txBody>
              </p:sp>
              <p:sp>
                <p:nvSpPr>
                  <p:cNvPr id="95" name="Line 12"/>
                  <p:cNvSpPr>
                    <a:spLocks noChangeShapeType="1"/>
                  </p:cNvSpPr>
                  <p:nvPr/>
                </p:nvSpPr>
                <p:spPr bwMode="auto">
                  <a:xfrm>
                    <a:off x="6095932" y="3657325"/>
                    <a:ext cx="0" cy="1523669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ffectLst>
                    <a:outerShdw dist="35921" sx="1000" sy="1000" algn="ctr" rotWithShape="0">
                      <a:srgbClr val="000000"/>
                    </a:outerShdw>
                  </a:effec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96" name="Oval 13"/>
                  <p:cNvSpPr>
                    <a:spLocks noChangeArrowheads="1"/>
                  </p:cNvSpPr>
                  <p:nvPr/>
                </p:nvSpPr>
                <p:spPr bwMode="auto">
                  <a:xfrm>
                    <a:off x="6095932" y="5104811"/>
                    <a:ext cx="380982" cy="152367"/>
                  </a:xfrm>
                  <a:prstGeom prst="ellips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97" name="Oval 14"/>
                  <p:cNvSpPr>
                    <a:spLocks noChangeArrowheads="1"/>
                  </p:cNvSpPr>
                  <p:nvPr/>
                </p:nvSpPr>
                <p:spPr bwMode="auto">
                  <a:xfrm>
                    <a:off x="5714950" y="5104811"/>
                    <a:ext cx="380982" cy="152367"/>
                  </a:xfrm>
                  <a:prstGeom prst="ellips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98" name="Freeform 15"/>
                  <p:cNvSpPr>
                    <a:spLocks/>
                  </p:cNvSpPr>
                  <p:nvPr/>
                </p:nvSpPr>
                <p:spPr bwMode="auto">
                  <a:xfrm>
                    <a:off x="5562557" y="4635013"/>
                    <a:ext cx="1077862" cy="177761"/>
                  </a:xfrm>
                  <a:custGeom>
                    <a:avLst/>
                    <a:gdLst/>
                    <a:ahLst/>
                    <a:cxnLst>
                      <a:cxn ang="0">
                        <a:pos x="0" y="56"/>
                      </a:cxn>
                      <a:cxn ang="0">
                        <a:pos x="192" y="8"/>
                      </a:cxn>
                      <a:cxn ang="0">
                        <a:pos x="240" y="104"/>
                      </a:cxn>
                      <a:cxn ang="0">
                        <a:pos x="384" y="56"/>
                      </a:cxn>
                      <a:cxn ang="0">
                        <a:pos x="528" y="56"/>
                      </a:cxn>
                      <a:cxn ang="0">
                        <a:pos x="624" y="8"/>
                      </a:cxn>
                      <a:cxn ang="0">
                        <a:pos x="672" y="56"/>
                      </a:cxn>
                      <a:cxn ang="0">
                        <a:pos x="672" y="104"/>
                      </a:cxn>
                    </a:cxnLst>
                    <a:rect l="0" t="0" r="r" b="b"/>
                    <a:pathLst>
                      <a:path w="679" h="112">
                        <a:moveTo>
                          <a:pt x="0" y="56"/>
                        </a:moveTo>
                        <a:cubicBezTo>
                          <a:pt x="76" y="28"/>
                          <a:pt x="152" y="0"/>
                          <a:pt x="192" y="8"/>
                        </a:cubicBezTo>
                        <a:cubicBezTo>
                          <a:pt x="231" y="15"/>
                          <a:pt x="207" y="95"/>
                          <a:pt x="240" y="104"/>
                        </a:cubicBezTo>
                        <a:cubicBezTo>
                          <a:pt x="272" y="112"/>
                          <a:pt x="336" y="64"/>
                          <a:pt x="384" y="56"/>
                        </a:cubicBezTo>
                        <a:cubicBezTo>
                          <a:pt x="432" y="48"/>
                          <a:pt x="488" y="63"/>
                          <a:pt x="528" y="56"/>
                        </a:cubicBezTo>
                        <a:cubicBezTo>
                          <a:pt x="567" y="48"/>
                          <a:pt x="600" y="8"/>
                          <a:pt x="624" y="8"/>
                        </a:cubicBezTo>
                        <a:cubicBezTo>
                          <a:pt x="648" y="8"/>
                          <a:pt x="664" y="40"/>
                          <a:pt x="672" y="56"/>
                        </a:cubicBezTo>
                        <a:cubicBezTo>
                          <a:pt x="679" y="71"/>
                          <a:pt x="675" y="87"/>
                          <a:pt x="672" y="104"/>
                        </a:cubicBezTo>
                      </a:path>
                    </a:pathLst>
                  </a:custGeom>
                  <a:noFill/>
                  <a:ln w="38100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>
                    <a:outerShdw dist="35921" sx="1000" sy="1000" algn="ctr" rotWithShape="0">
                      <a:srgbClr val="000000"/>
                    </a:outerShdw>
                  </a:effec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  <p:grpSp>
              <p:nvGrpSpPr>
                <p:cNvPr id="84" name="Group 37"/>
                <p:cNvGrpSpPr>
                  <a:grpSpLocks/>
                </p:cNvGrpSpPr>
                <p:nvPr/>
              </p:nvGrpSpPr>
              <p:grpSpPr bwMode="auto">
                <a:xfrm>
                  <a:off x="4952988" y="3885875"/>
                  <a:ext cx="914355" cy="733483"/>
                  <a:chOff x="4952988" y="3885875"/>
                  <a:chExt cx="914355" cy="733483"/>
                </a:xfrm>
              </p:grpSpPr>
              <p:grpSp>
                <p:nvGrpSpPr>
                  <p:cNvPr id="90" name="Group 36"/>
                  <p:cNvGrpSpPr>
                    <a:grpSpLocks/>
                  </p:cNvGrpSpPr>
                  <p:nvPr/>
                </p:nvGrpSpPr>
                <p:grpSpPr bwMode="auto">
                  <a:xfrm>
                    <a:off x="5044421" y="3885875"/>
                    <a:ext cx="822922" cy="533284"/>
                    <a:chOff x="5044421" y="3885875"/>
                    <a:chExt cx="822922" cy="533284"/>
                  </a:xfrm>
                </p:grpSpPr>
                <p:sp>
                  <p:nvSpPr>
                    <p:cNvPr id="92" name="Line 18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5044421" y="3885875"/>
                      <a:ext cx="822922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>
                      <a:outerShdw dist="35921" sx="1000" sy="1000" algn="ctr" rotWithShape="0">
                        <a:srgbClr val="000000"/>
                      </a:outerShdw>
                    </a:effec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93" name="Line 1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5867343" y="3885875"/>
                      <a:ext cx="0" cy="533284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 type="triangle" w="med" len="med"/>
                    </a:ln>
                    <a:effectLst>
                      <a:outerShdw dist="35921" sx="1000" sy="1000" algn="ctr" rotWithShape="0">
                        <a:srgbClr val="000000"/>
                      </a:outerShdw>
                    </a:effec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sp>
                <p:nvSpPr>
                  <p:cNvPr id="91" name="Text Box 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952988" y="3973168"/>
                    <a:ext cx="685768" cy="64619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>
                    <a:outerShdw dist="25400" sx="1000" sy="1000" algn="ctr" rotWithShape="0">
                      <a:srgbClr val="000000"/>
                    </a:outerShdw>
                  </a:effectLst>
                </p:spPr>
                <p:txBody>
                  <a:bodyPr>
                    <a:spAutoFit/>
                  </a:bodyPr>
                  <a:lstStyle/>
                  <a:p>
                    <a:pPr algn="ctr" eaLnBrk="0" hangingPunct="0">
                      <a:spcBef>
                        <a:spcPct val="50000"/>
                      </a:spcBef>
                      <a:defRPr/>
                    </a:pPr>
                    <a:r>
                      <a:rPr lang="en-US" altLang="en-US" u="none" dirty="0" smtClean="0">
                        <a:latin typeface="Helvetica" pitchFamily="34" charset="0"/>
                      </a:rPr>
                      <a:t>F</a:t>
                    </a:r>
                    <a:r>
                      <a:rPr lang="en-US" altLang="en-US" u="none" baseline="-25000" dirty="0" smtClean="0">
                        <a:latin typeface="Helvetica" pitchFamily="34" charset="0"/>
                      </a:rPr>
                      <a:t>A0</a:t>
                    </a:r>
                    <a:r>
                      <a:rPr lang="en-US" altLang="en-US" u="none" dirty="0" smtClean="0">
                        <a:latin typeface="Helvetica" pitchFamily="34" charset="0"/>
                      </a:rPr>
                      <a:t> X</a:t>
                    </a:r>
                    <a:r>
                      <a:rPr lang="en-US" altLang="en-US" u="none" baseline="-25000" dirty="0" smtClean="0">
                        <a:latin typeface="Helvetica" pitchFamily="34" charset="0"/>
                      </a:rPr>
                      <a:t>0</a:t>
                    </a:r>
                    <a:endParaRPr lang="en-US" altLang="en-US" u="none" dirty="0">
                      <a:latin typeface="Helvetica" pitchFamily="34" charset="0"/>
                    </a:endParaRPr>
                  </a:p>
                </p:txBody>
              </p:sp>
            </p:grpSp>
            <p:grpSp>
              <p:nvGrpSpPr>
                <p:cNvPr id="85" name="Group 40"/>
                <p:cNvGrpSpPr>
                  <a:grpSpLocks/>
                </p:cNvGrpSpPr>
                <p:nvPr/>
              </p:nvGrpSpPr>
              <p:grpSpPr bwMode="auto">
                <a:xfrm>
                  <a:off x="5733239" y="3540446"/>
                  <a:ext cx="1752518" cy="1335814"/>
                  <a:chOff x="5733239" y="3540446"/>
                  <a:chExt cx="1752518" cy="1335814"/>
                </a:xfrm>
              </p:grpSpPr>
              <p:grpSp>
                <p:nvGrpSpPr>
                  <p:cNvPr id="86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6324521" y="3885875"/>
                    <a:ext cx="731486" cy="990385"/>
                    <a:chOff x="6324521" y="3885875"/>
                    <a:chExt cx="731486" cy="990385"/>
                  </a:xfrm>
                </p:grpSpPr>
                <p:sp>
                  <p:nvSpPr>
                    <p:cNvPr id="88" name="Line 20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6324521" y="3885875"/>
                      <a:ext cx="731486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 type="triangle"/>
                    </a:ln>
                    <a:effectLst>
                      <a:outerShdw dist="35921" sx="1000" sy="1000" algn="ctr" rotWithShape="0">
                        <a:srgbClr val="000000"/>
                      </a:outerShdw>
                    </a:effec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sp>
                  <p:nvSpPr>
                    <p:cNvPr id="89" name="Line 22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6324521" y="3885875"/>
                      <a:ext cx="0" cy="990385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>
                      <a:outerShdw dist="35921" sx="1000" sy="1000" algn="ctr" rotWithShape="0">
                        <a:srgbClr val="000000"/>
                      </a:outerShdw>
                    </a:effec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</p:grpSp>
              <p:sp>
                <p:nvSpPr>
                  <p:cNvPr id="87" name="Text Box 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733239" y="3540446"/>
                    <a:ext cx="1752518" cy="369252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 algn="ctr" eaLnBrk="0" hangingPunct="0">
                      <a:spcBef>
                        <a:spcPct val="50000"/>
                      </a:spcBef>
                      <a:defRPr/>
                    </a:pPr>
                    <a:r>
                      <a:rPr lang="en-US" altLang="en-US" u="none" dirty="0" smtClean="0"/>
                      <a:t>F</a:t>
                    </a:r>
                    <a:r>
                      <a:rPr lang="en-US" altLang="en-US" u="none" baseline="-25000" dirty="0" smtClean="0"/>
                      <a:t>A1</a:t>
                    </a:r>
                    <a:r>
                      <a:rPr lang="en-US" altLang="en-US" u="none" dirty="0" smtClean="0"/>
                      <a:t>, X</a:t>
                    </a:r>
                    <a:r>
                      <a:rPr lang="en-US" altLang="en-US" u="none" baseline="-25000" dirty="0" smtClean="0"/>
                      <a:t>1</a:t>
                    </a:r>
                    <a:endParaRPr lang="en-US" altLang="en-US" u="none" dirty="0"/>
                  </a:p>
                </p:txBody>
              </p:sp>
            </p:grpSp>
          </p:grpSp>
          <p:sp>
            <p:nvSpPr>
              <p:cNvPr id="81" name="Text Box 24"/>
              <p:cNvSpPr txBox="1">
                <a:spLocks noChangeArrowheads="1"/>
              </p:cNvSpPr>
              <p:nvPr/>
            </p:nvSpPr>
            <p:spPr bwMode="auto">
              <a:xfrm>
                <a:off x="1600171" y="5496854"/>
                <a:ext cx="1752518" cy="369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r>
                  <a:rPr lang="en-US" altLang="en-US" u="none" dirty="0" smtClean="0"/>
                  <a:t>V</a:t>
                </a:r>
                <a:r>
                  <a:rPr lang="en-US" altLang="en-US" u="none" baseline="-25000" dirty="0" smtClean="0"/>
                  <a:t>1</a:t>
                </a:r>
                <a:endParaRPr lang="en-US" altLang="en-US" u="none" dirty="0"/>
              </a:p>
            </p:txBody>
          </p:sp>
          <p:sp>
            <p:nvSpPr>
              <p:cNvPr id="82" name="Text Box 24"/>
              <p:cNvSpPr txBox="1">
                <a:spLocks noChangeArrowheads="1"/>
              </p:cNvSpPr>
              <p:nvPr/>
            </p:nvSpPr>
            <p:spPr bwMode="auto">
              <a:xfrm>
                <a:off x="3380124" y="4189716"/>
                <a:ext cx="1066751" cy="369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r>
                  <a:rPr lang="en-US" altLang="en-US" u="none" dirty="0"/>
                  <a:t>V</a:t>
                </a:r>
                <a:r>
                  <a:rPr lang="en-US" altLang="en-US" u="none" baseline="-25000" dirty="0"/>
                  <a:t>2</a:t>
                </a:r>
                <a:r>
                  <a:rPr lang="en-US" altLang="en-US" u="none" dirty="0"/>
                  <a:t> </a:t>
                </a:r>
              </a:p>
            </p:txBody>
          </p:sp>
        </p:grpSp>
        <p:sp>
          <p:nvSpPr>
            <p:cNvPr id="77" name="AutoShape 25"/>
            <p:cNvSpPr>
              <a:spLocks noChangeArrowheads="1"/>
            </p:cNvSpPr>
            <p:nvPr/>
          </p:nvSpPr>
          <p:spPr bwMode="auto">
            <a:xfrm rot="5400000">
              <a:off x="2536931" y="907352"/>
              <a:ext cx="420688" cy="1001713"/>
            </a:xfrm>
            <a:prstGeom prst="can">
              <a:avLst>
                <a:gd name="adj" fmla="val 39610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" name="Line 27"/>
            <p:cNvSpPr>
              <a:spLocks noChangeShapeType="1"/>
            </p:cNvSpPr>
            <p:nvPr/>
          </p:nvSpPr>
          <p:spPr bwMode="auto">
            <a:xfrm>
              <a:off x="3205269" y="1407414"/>
              <a:ext cx="4572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" name="Text Box 23"/>
            <p:cNvSpPr txBox="1">
              <a:spLocks noChangeArrowheads="1"/>
            </p:cNvSpPr>
            <p:nvPr/>
          </p:nvSpPr>
          <p:spPr bwMode="auto">
            <a:xfrm>
              <a:off x="3560064" y="1197864"/>
              <a:ext cx="603504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25400" sx="1000" sy="1000" algn="ctr" rotWithShape="0">
                <a:srgbClr val="000000"/>
              </a:outerShdw>
            </a:effectLst>
          </p:spPr>
          <p:txBody>
            <a:bodyPr wrap="square"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altLang="en-US" u="none" dirty="0" smtClean="0">
                  <a:latin typeface="Helvetica" pitchFamily="34" charset="0"/>
                </a:rPr>
                <a:t>F</a:t>
              </a:r>
              <a:r>
                <a:rPr lang="en-US" altLang="en-US" u="none" baseline="-25000" dirty="0" smtClean="0">
                  <a:latin typeface="Helvetica" pitchFamily="34" charset="0"/>
                </a:rPr>
                <a:t>A2</a:t>
              </a:r>
              <a:r>
                <a:rPr lang="en-US" altLang="en-US" u="none" dirty="0" smtClean="0">
                  <a:latin typeface="Helvetica" pitchFamily="34" charset="0"/>
                </a:rPr>
                <a:t>, X</a:t>
              </a:r>
              <a:r>
                <a:rPr lang="en-US" altLang="en-US" baseline="-25000" dirty="0" smtClean="0">
                  <a:latin typeface="Helvetica" pitchFamily="34" charset="0"/>
                </a:rPr>
                <a:t>2</a:t>
              </a:r>
              <a:endParaRPr lang="en-US" altLang="en-US" u="none" dirty="0">
                <a:latin typeface="Helvetica" pitchFamily="34" charset="0"/>
              </a:endParaRPr>
            </a:p>
          </p:txBody>
        </p:sp>
      </p:grpSp>
      <p:sp>
        <p:nvSpPr>
          <p:cNvPr id="99" name="TextBox 98"/>
          <p:cNvSpPr txBox="1"/>
          <p:nvPr/>
        </p:nvSpPr>
        <p:spPr>
          <a:xfrm>
            <a:off x="5916168" y="5391090"/>
            <a:ext cx="9156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V</a:t>
            </a:r>
            <a:r>
              <a:rPr lang="en-US" sz="2000" baseline="-25000" dirty="0" smtClean="0">
                <a:solidFill>
                  <a:schemeClr val="bg1"/>
                </a:solidFill>
              </a:rPr>
              <a:t>CSTR1</a:t>
            </a:r>
            <a:endParaRPr lang="en-US" sz="2000" dirty="0" smtClean="0">
              <a:solidFill>
                <a:schemeClr val="bg1"/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7744968" y="5391090"/>
            <a:ext cx="7922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V</a:t>
            </a:r>
            <a:r>
              <a:rPr lang="en-US" sz="2000" baseline="-25000" dirty="0" smtClean="0">
                <a:solidFill>
                  <a:schemeClr val="bg1"/>
                </a:solidFill>
              </a:rPr>
              <a:t>PFR2</a:t>
            </a:r>
            <a:endParaRPr lang="en-US" sz="2000" dirty="0" smtClean="0">
              <a:solidFill>
                <a:schemeClr val="bg1"/>
              </a:solidFill>
            </a:endParaRPr>
          </a:p>
        </p:txBody>
      </p:sp>
      <p:graphicFrame>
        <p:nvGraphicFramePr>
          <p:cNvPr id="103" name="Chart 102"/>
          <p:cNvGraphicFramePr/>
          <p:nvPr>
            <p:extLst>
              <p:ext uri="{D42A27DB-BD31-4B8C-83A1-F6EECF244321}">
                <p14:modId xmlns:p14="http://schemas.microsoft.com/office/powerpoint/2010/main" val="3849357818"/>
              </p:ext>
            </p:extLst>
          </p:nvPr>
        </p:nvGraphicFramePr>
        <p:xfrm>
          <a:off x="0" y="3309049"/>
          <a:ext cx="48006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4" name="Rectangle 103"/>
          <p:cNvSpPr/>
          <p:nvPr/>
        </p:nvSpPr>
        <p:spPr>
          <a:xfrm>
            <a:off x="552062" y="5334000"/>
            <a:ext cx="1792224" cy="548640"/>
          </a:xfrm>
          <a:prstGeom prst="rect">
            <a:avLst/>
          </a:prstGeom>
          <a:solidFill>
            <a:schemeClr val="accent1">
              <a:alpha val="4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2355044" y="3734483"/>
            <a:ext cx="1792224" cy="2194560"/>
          </a:xfrm>
          <a:prstGeom prst="rect">
            <a:avLst/>
          </a:prstGeom>
          <a:solidFill>
            <a:srgbClr val="FFC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7030A0"/>
                </a:solidFill>
              </a:rPr>
              <a:t>Conversion, X</a:t>
            </a:r>
            <a:r>
              <a:rPr lang="en-US" baseline="-25000" dirty="0" smtClean="0">
                <a:solidFill>
                  <a:srgbClr val="7030A0"/>
                </a:solidFill>
              </a:rPr>
              <a:t>A</a:t>
            </a:r>
            <a:endParaRPr lang="en-US" dirty="0" smtClean="0">
              <a:solidFill>
                <a:srgbClr val="7030A0"/>
              </a:solidFill>
            </a:endParaRP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7416" y="990600"/>
            <a:ext cx="8229600" cy="533399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dirty="0" smtClean="0"/>
              <a:t>Conversion is convenient for relating: </a:t>
            </a:r>
            <a:r>
              <a:rPr lang="en-US" sz="2400" dirty="0" err="1" smtClean="0"/>
              <a:t>r</a:t>
            </a:r>
            <a:r>
              <a:rPr lang="en-US" sz="2400" baseline="-25000" dirty="0" err="1" smtClean="0"/>
              <a:t>j</a:t>
            </a:r>
            <a:r>
              <a:rPr lang="en-US" sz="2400" dirty="0" smtClean="0"/>
              <a:t>, V, </a:t>
            </a:r>
            <a:r>
              <a:rPr lang="el-GR" sz="2400" i="1" dirty="0" smtClean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υ</a:t>
            </a:r>
            <a:r>
              <a:rPr lang="en-US" sz="2400" dirty="0" smtClean="0"/>
              <a:t>, </a:t>
            </a:r>
            <a:r>
              <a:rPr lang="en-US" sz="2400" dirty="0" err="1" smtClean="0"/>
              <a:t>N</a:t>
            </a:r>
            <a:r>
              <a:rPr lang="en-US" sz="2400" baseline="-25000" dirty="0" err="1" smtClean="0"/>
              <a:t>j</a:t>
            </a:r>
            <a:r>
              <a:rPr lang="en-US" sz="2400" dirty="0" smtClean="0"/>
              <a:t>, </a:t>
            </a:r>
            <a:r>
              <a:rPr lang="en-US" sz="2400" dirty="0" err="1" smtClean="0"/>
              <a:t>F</a:t>
            </a:r>
            <a:r>
              <a:rPr lang="en-US" sz="2400" baseline="-25000" dirty="0" err="1" smtClean="0"/>
              <a:t>j</a:t>
            </a:r>
            <a:r>
              <a:rPr lang="en-US" sz="2400" dirty="0" smtClean="0"/>
              <a:t>,  and </a:t>
            </a:r>
            <a:r>
              <a:rPr lang="en-US" sz="2400" dirty="0" err="1" smtClean="0"/>
              <a:t>C</a:t>
            </a:r>
            <a:r>
              <a:rPr lang="en-US" sz="2400" baseline="-25000" dirty="0" err="1" smtClean="0"/>
              <a:t>j</a:t>
            </a:r>
            <a:endParaRPr lang="en-US" sz="2400" dirty="0" smtClean="0"/>
          </a:p>
        </p:txBody>
      </p:sp>
      <p:graphicFrame>
        <p:nvGraphicFramePr>
          <p:cNvPr id="1026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3058573"/>
              </p:ext>
            </p:extLst>
          </p:nvPr>
        </p:nvGraphicFramePr>
        <p:xfrm>
          <a:off x="1885950" y="3200400"/>
          <a:ext cx="5372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0" name="Equation" r:id="rId3" imgW="5371920" imgH="609480" progId="Equation.3">
                  <p:embed/>
                </p:oleObj>
              </mc:Choice>
              <mc:Fallback>
                <p:oleObj name="Equation" r:id="rId3" imgW="5371920" imgH="60948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5950" y="3200400"/>
                        <a:ext cx="53721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5021158"/>
              </p:ext>
            </p:extLst>
          </p:nvPr>
        </p:nvGraphicFramePr>
        <p:xfrm>
          <a:off x="3220616" y="1447799"/>
          <a:ext cx="2743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1" name="Equation" r:id="rId5" imgW="2743200" imgH="368280" progId="Equation.3">
                  <p:embed/>
                </p:oleObj>
              </mc:Choice>
              <mc:Fallback>
                <p:oleObj name="Equation" r:id="rId5" imgW="2743200" imgH="3682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0616" y="1447799"/>
                        <a:ext cx="27432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16632" y="1904999"/>
            <a:ext cx="89511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Choose limiting reactant A as basis of calculation and normalize:</a:t>
            </a:r>
            <a:endParaRPr lang="en-US" sz="2400" dirty="0"/>
          </a:p>
        </p:txBody>
      </p:sp>
      <p:graphicFrame>
        <p:nvGraphicFramePr>
          <p:cNvPr id="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8333391"/>
              </p:ext>
            </p:extLst>
          </p:nvPr>
        </p:nvGraphicFramePr>
        <p:xfrm>
          <a:off x="3251200" y="2438400"/>
          <a:ext cx="2641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2" name="Equation" r:id="rId7" imgW="2641320" imgH="609480" progId="Equation.3">
                  <p:embed/>
                </p:oleObj>
              </mc:Choice>
              <mc:Fallback>
                <p:oleObj name="Equation" r:id="rId7" imgW="2641320" imgH="609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1200" y="2438400"/>
                        <a:ext cx="26416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49969" y="4038600"/>
            <a:ext cx="132600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b="1" dirty="0" smtClean="0">
                <a:solidFill>
                  <a:srgbClr val="0000CC"/>
                </a:solidFill>
              </a:rPr>
              <a:t>BATCH</a:t>
            </a:r>
          </a:p>
          <a:p>
            <a:pPr algn="r"/>
            <a:r>
              <a:rPr lang="en-US" sz="2000" b="1" dirty="0" smtClean="0">
                <a:solidFill>
                  <a:srgbClr val="0000CC"/>
                </a:solidFill>
              </a:rPr>
              <a:t>SYSTEM:</a:t>
            </a:r>
            <a:endParaRPr lang="en-US" sz="2000" b="1" dirty="0">
              <a:solidFill>
                <a:srgbClr val="0000CC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85322" y="4224456"/>
            <a:ext cx="72421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CC"/>
                </a:solidFill>
              </a:rPr>
              <a:t>“Moles A fed” is the amount of A at the start of the reactor (t=0)</a:t>
            </a:r>
            <a:endParaRPr lang="en-US" sz="2000" dirty="0">
              <a:solidFill>
                <a:srgbClr val="0000CC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8600" y="4815245"/>
            <a:ext cx="132600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b="1" dirty="0" smtClean="0">
                <a:solidFill>
                  <a:srgbClr val="008000"/>
                </a:solidFill>
              </a:rPr>
              <a:t>FLOW</a:t>
            </a:r>
          </a:p>
          <a:p>
            <a:pPr algn="r"/>
            <a:r>
              <a:rPr lang="en-US" sz="2000" b="1" dirty="0" smtClean="0">
                <a:solidFill>
                  <a:srgbClr val="008000"/>
                </a:solidFill>
              </a:rPr>
              <a:t>SYSTEM:</a:t>
            </a:r>
            <a:endParaRPr lang="en-US" sz="2000" b="1" dirty="0">
              <a:solidFill>
                <a:srgbClr val="008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563953" y="5001101"/>
            <a:ext cx="60751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8000"/>
                </a:solidFill>
              </a:rPr>
              <a:t>“Moles A fed” is the amount of A entering the reactor</a:t>
            </a:r>
            <a:endParaRPr lang="en-US" sz="2000" dirty="0">
              <a:solidFill>
                <a:srgbClr val="008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269654" y="5867400"/>
            <a:ext cx="66046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Usually pick the basis to be the limiting reagent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12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Conversion Example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86474" y="990600"/>
            <a:ext cx="19710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 + 2B → 2C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2068911" y="1447800"/>
            <a:ext cx="50061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Start with 1 mole of A &amp; 1 mole of B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768348" y="2057400"/>
            <a:ext cx="56073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If A is the basis and at the end we have: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722773" y="2590800"/>
            <a:ext cx="769845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 mole A, 1 mole B ↔ X</a:t>
            </a:r>
            <a:r>
              <a:rPr lang="en-US" sz="2400" baseline="-25000" dirty="0" smtClean="0"/>
              <a:t>A</a:t>
            </a:r>
            <a:r>
              <a:rPr lang="en-US" sz="2400" dirty="0" smtClean="0"/>
              <a:t> = 0/1 = 0 (no reaction)</a:t>
            </a:r>
          </a:p>
          <a:p>
            <a:r>
              <a:rPr lang="en-US" sz="2400" dirty="0" smtClean="0"/>
              <a:t>½ mole A, 0 mole B ↔ X</a:t>
            </a:r>
            <a:r>
              <a:rPr lang="en-US" sz="2400" baseline="-25000" dirty="0" smtClean="0"/>
              <a:t>A</a:t>
            </a:r>
            <a:r>
              <a:rPr lang="en-US" sz="2400" dirty="0" smtClean="0"/>
              <a:t> = 0.5/1 = 1/2</a:t>
            </a:r>
          </a:p>
          <a:p>
            <a:r>
              <a:rPr lang="en-US" sz="2400" dirty="0" smtClean="0"/>
              <a:t>0 mole A, -1 mole B ↔ X</a:t>
            </a:r>
            <a:r>
              <a:rPr lang="en-US" sz="2400" baseline="-25000" dirty="0" smtClean="0"/>
              <a:t>A</a:t>
            </a:r>
            <a:r>
              <a:rPr lang="en-US" sz="2400" dirty="0" smtClean="0"/>
              <a:t> = 1/1 = 1 (complete reaction)</a:t>
            </a:r>
            <a:endParaRPr lang="en-US" sz="2400" dirty="0"/>
          </a:p>
        </p:txBody>
      </p:sp>
      <p:cxnSp>
        <p:nvCxnSpPr>
          <p:cNvPr id="10" name="Straight Arrow Connector 9"/>
          <p:cNvCxnSpPr/>
          <p:nvPr/>
        </p:nvCxnSpPr>
        <p:spPr>
          <a:xfrm flipH="1" flipV="1">
            <a:off x="2743200" y="3733800"/>
            <a:ext cx="152400" cy="38100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828356" y="3962400"/>
            <a:ext cx="16674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</a:rPr>
              <a:t>Not possible!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7133" y="4343400"/>
            <a:ext cx="89306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 correct approach is to take B as the basis because B is the limiting reagent</a:t>
            </a:r>
          </a:p>
          <a:p>
            <a:r>
              <a:rPr lang="en-US" sz="2400" dirty="0" smtClean="0"/>
              <a:t>At the end we have: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725915" y="5562600"/>
            <a:ext cx="769217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 mole A, 1 mole B ↔ X</a:t>
            </a:r>
            <a:r>
              <a:rPr lang="en-US" sz="2400" baseline="-25000" dirty="0" smtClean="0"/>
              <a:t>B</a:t>
            </a:r>
            <a:r>
              <a:rPr lang="en-US" sz="2400" dirty="0" smtClean="0"/>
              <a:t> = 0/1 = 0 (no reaction)</a:t>
            </a:r>
          </a:p>
          <a:p>
            <a:r>
              <a:rPr lang="en-US" sz="2400" dirty="0" smtClean="0"/>
              <a:t>½ mole A, 0 mole B ↔ X</a:t>
            </a:r>
            <a:r>
              <a:rPr lang="en-US" sz="2400" baseline="-25000" dirty="0" smtClean="0"/>
              <a:t>B</a:t>
            </a:r>
            <a:r>
              <a:rPr lang="en-US" sz="2400" dirty="0" smtClean="0"/>
              <a:t> = 1/1 = 1 (complete reaction)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1"/>
      <p:bldP spid="11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" y="0"/>
            <a:ext cx="8763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Expressing other Components in Terms of Conversion of A (X</a:t>
            </a:r>
            <a:r>
              <a:rPr lang="en-US" baseline="-25000" dirty="0" smtClean="0">
                <a:solidFill>
                  <a:srgbClr val="7030A0"/>
                </a:solidFill>
              </a:rPr>
              <a:t>A</a:t>
            </a:r>
            <a:r>
              <a:rPr lang="en-US" dirty="0" smtClean="0">
                <a:solidFill>
                  <a:srgbClr val="7030A0"/>
                </a:solidFill>
              </a:rPr>
              <a:t>)</a:t>
            </a:r>
            <a:endParaRPr lang="en-US" dirty="0">
              <a:solidFill>
                <a:srgbClr val="7030A0"/>
              </a:solidFill>
            </a:endParaRPr>
          </a:p>
        </p:txBody>
      </p:sp>
      <p:graphicFrame>
        <p:nvGraphicFramePr>
          <p:cNvPr id="1433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6415177"/>
              </p:ext>
            </p:extLst>
          </p:nvPr>
        </p:nvGraphicFramePr>
        <p:xfrm>
          <a:off x="1498600" y="1219200"/>
          <a:ext cx="31496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70" name="Equation" r:id="rId3" imgW="3149280" imgH="723600" progId="Equation.3">
                  <p:embed/>
                </p:oleObj>
              </mc:Choice>
              <mc:Fallback>
                <p:oleObj name="Equation" r:id="rId3" imgW="3149280" imgH="723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8600" y="1219200"/>
                        <a:ext cx="3149600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00361" y="2148245"/>
            <a:ext cx="132600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000" b="1" dirty="0" smtClean="0">
                <a:solidFill>
                  <a:srgbClr val="0000CC"/>
                </a:solidFill>
              </a:rPr>
              <a:t>BATCH</a:t>
            </a:r>
          </a:p>
          <a:p>
            <a:pPr algn="r"/>
            <a:r>
              <a:rPr lang="en-US" sz="2000" b="1" dirty="0" smtClean="0">
                <a:solidFill>
                  <a:srgbClr val="0000CC"/>
                </a:solidFill>
              </a:rPr>
              <a:t>SYSTEM:</a:t>
            </a:r>
            <a:endParaRPr lang="en-US" sz="2000" b="1" dirty="0">
              <a:solidFill>
                <a:srgbClr val="0000CC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35714" y="1981200"/>
            <a:ext cx="770828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Longer reactant is in reactor, more reactant is converted to product (until reactant is consumed or the reaction reaches equilibrium)</a:t>
            </a:r>
          </a:p>
          <a:p>
            <a:r>
              <a:rPr lang="en-US" sz="2000" dirty="0" smtClean="0">
                <a:latin typeface="Cambria Math"/>
                <a:ea typeface="Cambria Math"/>
              </a:rPr>
              <a:t>∴ </a:t>
            </a:r>
            <a:r>
              <a:rPr lang="en-US" sz="2000" dirty="0" smtClean="0">
                <a:ea typeface="Cambria Math"/>
              </a:rPr>
              <a:t>Conversion (</a:t>
            </a:r>
            <a:r>
              <a:rPr lang="en-US" sz="2000" dirty="0" err="1" smtClean="0">
                <a:ea typeface="Cambria Math"/>
              </a:rPr>
              <a:t>X</a:t>
            </a:r>
            <a:r>
              <a:rPr lang="en-US" sz="2000" baseline="-25000" dirty="0" err="1" smtClean="0">
                <a:ea typeface="Cambria Math"/>
              </a:rPr>
              <a:t>j</a:t>
            </a:r>
            <a:r>
              <a:rPr lang="en-US" sz="2000" dirty="0" smtClean="0">
                <a:ea typeface="Cambria Math"/>
              </a:rPr>
              <a:t>) is a function of time (t) in the batch reactor</a:t>
            </a:r>
            <a:endParaRPr lang="en-US" sz="2000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9275092"/>
              </p:ext>
            </p:extLst>
          </p:nvPr>
        </p:nvGraphicFramePr>
        <p:xfrm>
          <a:off x="3168491" y="3048000"/>
          <a:ext cx="3954463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71" name="Equation" r:id="rId5" imgW="3276360" imgH="380880" progId="Equation.3">
                  <p:embed/>
                </p:oleObj>
              </mc:Choice>
              <mc:Fallback>
                <p:oleObj name="Equation" r:id="rId5" imgW="3276360" imgH="3808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8491" y="3048000"/>
                        <a:ext cx="3954463" cy="458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5" name="Group 14"/>
          <p:cNvGrpSpPr/>
          <p:nvPr/>
        </p:nvGrpSpPr>
        <p:grpSpPr>
          <a:xfrm>
            <a:off x="1752600" y="3601402"/>
            <a:ext cx="5069046" cy="707886"/>
            <a:chOff x="1407954" y="3539490"/>
            <a:chExt cx="5069046" cy="707886"/>
          </a:xfrm>
        </p:grpSpPr>
        <p:sp>
          <p:nvSpPr>
            <p:cNvPr id="7" name="TextBox 6"/>
            <p:cNvSpPr txBox="1"/>
            <p:nvPr/>
          </p:nvSpPr>
          <p:spPr>
            <a:xfrm>
              <a:off x="1407954" y="3539490"/>
              <a:ext cx="202104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000" dirty="0" smtClean="0">
                  <a:solidFill>
                    <a:srgbClr val="0000CC"/>
                  </a:solidFill>
                </a:rPr>
                <a:t>Moles A in reactor at time t</a:t>
              </a:r>
              <a:endParaRPr lang="en-US" sz="2000" dirty="0">
                <a:solidFill>
                  <a:srgbClr val="0000CC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468657" y="3693378"/>
              <a:ext cx="33374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0000CC"/>
                  </a:solidFill>
                </a:rPr>
                <a:t>=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842060" y="3539490"/>
              <a:ext cx="9144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0000CC"/>
                  </a:solidFill>
                </a:rPr>
                <a:t>Moles A fed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780877" y="3647658"/>
              <a:ext cx="2872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0000CC"/>
                  </a:solidFill>
                </a:rPr>
                <a:t>-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105400" y="3539490"/>
              <a:ext cx="13716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0000CC"/>
                  </a:solidFill>
                </a:rPr>
                <a:t>Moles A consumed</a:t>
              </a:r>
            </a:p>
          </p:txBody>
        </p:sp>
      </p:grpSp>
      <p:graphicFrame>
        <p:nvGraphicFramePr>
          <p:cNvPr id="1434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2073562"/>
              </p:ext>
            </p:extLst>
          </p:nvPr>
        </p:nvGraphicFramePr>
        <p:xfrm>
          <a:off x="3048000" y="4459287"/>
          <a:ext cx="3025775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72" name="Equation" r:id="rId7" imgW="2743200" imgH="380880" progId="Equation.DSMT4">
                  <p:embed/>
                </p:oleObj>
              </mc:Choice>
              <mc:Fallback>
                <p:oleObj name="Equation" r:id="rId7" imgW="27432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459287"/>
                        <a:ext cx="3025775" cy="420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5022539"/>
              </p:ext>
            </p:extLst>
          </p:nvPr>
        </p:nvGraphicFramePr>
        <p:xfrm>
          <a:off x="762000" y="4995862"/>
          <a:ext cx="3344862" cy="795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73" name="Equation" r:id="rId9" imgW="3047760" imgH="723600" progId="Equation.3">
                  <p:embed/>
                </p:oleObj>
              </mc:Choice>
              <mc:Fallback>
                <p:oleObj name="Equation" r:id="rId9" imgW="3047760" imgH="7236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995862"/>
                        <a:ext cx="3344862" cy="795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6269889"/>
              </p:ext>
            </p:extLst>
          </p:nvPr>
        </p:nvGraphicFramePr>
        <p:xfrm>
          <a:off x="4807903" y="4995862"/>
          <a:ext cx="3387725" cy="795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74" name="Equation" r:id="rId11" imgW="3085920" imgH="723600" progId="Equation.3">
                  <p:embed/>
                </p:oleObj>
              </mc:Choice>
              <mc:Fallback>
                <p:oleObj name="Equation" r:id="rId11" imgW="3085920" imgH="7236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7903" y="4995862"/>
                        <a:ext cx="3387725" cy="795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2408044"/>
              </p:ext>
            </p:extLst>
          </p:nvPr>
        </p:nvGraphicFramePr>
        <p:xfrm>
          <a:off x="585787" y="5757862"/>
          <a:ext cx="3373438" cy="795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75" name="Equation" r:id="rId13" imgW="3073320" imgH="723600" progId="Equation.3">
                  <p:embed/>
                </p:oleObj>
              </mc:Choice>
              <mc:Fallback>
                <p:oleObj name="Equation" r:id="rId13" imgW="3073320" imgH="7236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787" y="5757862"/>
                        <a:ext cx="3373438" cy="795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9264313"/>
              </p:ext>
            </p:extLst>
          </p:nvPr>
        </p:nvGraphicFramePr>
        <p:xfrm>
          <a:off x="4545012" y="5946775"/>
          <a:ext cx="4013200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76" name="Equation" r:id="rId15" imgW="3657600" imgH="380880" progId="Equation.3">
                  <p:embed/>
                </p:oleObj>
              </mc:Choice>
              <mc:Fallback>
                <p:oleObj name="Equation" r:id="rId15" imgW="3657600" imgH="3808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5012" y="5946775"/>
                        <a:ext cx="4013200" cy="417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9" name="Group 28"/>
          <p:cNvGrpSpPr/>
          <p:nvPr/>
        </p:nvGrpSpPr>
        <p:grpSpPr>
          <a:xfrm>
            <a:off x="1143000" y="4599622"/>
            <a:ext cx="1295400" cy="960120"/>
            <a:chOff x="1493520" y="4404360"/>
            <a:chExt cx="1295400" cy="960120"/>
          </a:xfrm>
        </p:grpSpPr>
        <p:sp>
          <p:nvSpPr>
            <p:cNvPr id="19" name="Oval 18"/>
            <p:cNvSpPr/>
            <p:nvPr/>
          </p:nvSpPr>
          <p:spPr>
            <a:xfrm>
              <a:off x="2514600" y="5090160"/>
              <a:ext cx="274320" cy="274320"/>
            </a:xfrm>
            <a:prstGeom prst="ellipse">
              <a:avLst/>
            </a:prstGeom>
            <a:noFill/>
            <a:ln>
              <a:solidFill>
                <a:srgbClr val="FF00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Connector 21"/>
            <p:cNvCxnSpPr>
              <a:stCxn id="19" idx="1"/>
            </p:cNvCxnSpPr>
            <p:nvPr/>
          </p:nvCxnSpPr>
          <p:spPr>
            <a:xfrm rot="16200000" flipV="1">
              <a:off x="2179321" y="4754880"/>
              <a:ext cx="405933" cy="344973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1493520" y="4404360"/>
              <a:ext cx="110959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0000"/>
                  </a:solidFill>
                </a:rPr>
                <a:t>reactant</a:t>
              </a: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6248400" y="4538662"/>
            <a:ext cx="1343867" cy="1005840"/>
            <a:chOff x="6598920" y="4343400"/>
            <a:chExt cx="1343867" cy="1005840"/>
          </a:xfrm>
        </p:grpSpPr>
        <p:sp>
          <p:nvSpPr>
            <p:cNvPr id="20" name="Oval 19"/>
            <p:cNvSpPr/>
            <p:nvPr/>
          </p:nvSpPr>
          <p:spPr>
            <a:xfrm>
              <a:off x="6598920" y="5074920"/>
              <a:ext cx="274320" cy="274320"/>
            </a:xfrm>
            <a:prstGeom prst="ellipse">
              <a:avLst/>
            </a:prstGeom>
            <a:noFill/>
            <a:ln>
              <a:solidFill>
                <a:srgbClr val="FF00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" name="Straight Connector 23"/>
            <p:cNvCxnSpPr/>
            <p:nvPr/>
          </p:nvCxnSpPr>
          <p:spPr>
            <a:xfrm rot="5400000" flipH="1" flipV="1">
              <a:off x="6621780" y="4747261"/>
              <a:ext cx="411481" cy="21336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6903720" y="4343400"/>
              <a:ext cx="103906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0000"/>
                  </a:solidFill>
                </a:rPr>
                <a:t>product</a:t>
              </a:r>
            </a:p>
          </p:txBody>
        </p:sp>
      </p:grpSp>
      <p:graphicFrame>
        <p:nvGraphicFramePr>
          <p:cNvPr id="1434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0865999"/>
              </p:ext>
            </p:extLst>
          </p:nvPr>
        </p:nvGraphicFramePr>
        <p:xfrm>
          <a:off x="5105400" y="1278731"/>
          <a:ext cx="2532063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77" name="Equation" r:id="rId17" imgW="2819160" imgH="672840" progId="Equation.3">
                  <p:embed/>
                </p:oleObj>
              </mc:Choice>
              <mc:Fallback>
                <p:oleObj name="Equation" r:id="rId17" imgW="2819160" imgH="67284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1278731"/>
                        <a:ext cx="2532063" cy="604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8392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Expressing other Components in Terms of Conversion of A (X</a:t>
            </a:r>
            <a:r>
              <a:rPr lang="en-US" baseline="-25000" dirty="0" smtClean="0"/>
              <a:t>A</a:t>
            </a:r>
            <a:r>
              <a:rPr lang="en-US" dirty="0" smtClean="0"/>
              <a:t>)</a:t>
            </a:r>
            <a:endParaRPr lang="en-US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7064499"/>
              </p:ext>
            </p:extLst>
          </p:nvPr>
        </p:nvGraphicFramePr>
        <p:xfrm>
          <a:off x="1981200" y="2122170"/>
          <a:ext cx="52578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42" name="Equation" r:id="rId3" imgW="5257800" imgH="863280" progId="Equation.3">
                  <p:embed/>
                </p:oleObj>
              </mc:Choice>
              <mc:Fallback>
                <p:oleObj name="Equation" r:id="rId3" imgW="5257800" imgH="8632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122170"/>
                        <a:ext cx="52578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1436580"/>
              </p:ext>
            </p:extLst>
          </p:nvPr>
        </p:nvGraphicFramePr>
        <p:xfrm>
          <a:off x="2317750" y="4126230"/>
          <a:ext cx="45085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43" name="Equation" r:id="rId5" imgW="4508280" imgH="672840" progId="Equation.3">
                  <p:embed/>
                </p:oleObj>
              </mc:Choice>
              <mc:Fallback>
                <p:oleObj name="Equation" r:id="rId5" imgW="4508280" imgH="67284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750" y="4126230"/>
                        <a:ext cx="45085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0" y="3657600"/>
            <a:ext cx="9144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00" dirty="0" err="1" smtClean="0">
                <a:latin typeface="Symbol" pitchFamily="18" charset="2"/>
              </a:rPr>
              <a:t>n</a:t>
            </a:r>
            <a:r>
              <a:rPr lang="en-US" sz="2100" baseline="-25000" dirty="0" err="1" smtClean="0"/>
              <a:t>j</a:t>
            </a:r>
            <a:r>
              <a:rPr lang="en-US" sz="2100" dirty="0" smtClean="0">
                <a:latin typeface="Arial"/>
                <a:cs typeface="Arial"/>
              </a:rPr>
              <a:t>≡ stoichiometric coefficient;   positive for products, negative for reactants</a:t>
            </a:r>
            <a:endParaRPr lang="en-US" sz="2100" dirty="0" smtClean="0">
              <a:latin typeface="Symbol" pitchFamily="18" charset="2"/>
            </a:endParaRPr>
          </a:p>
        </p:txBody>
      </p:sp>
      <p:graphicFrame>
        <p:nvGraphicFramePr>
          <p:cNvPr id="1537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6861001"/>
              </p:ext>
            </p:extLst>
          </p:nvPr>
        </p:nvGraphicFramePr>
        <p:xfrm>
          <a:off x="3429000" y="5015230"/>
          <a:ext cx="2578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44" name="Equation" r:id="rId7" imgW="2577960" imgH="431640" progId="Equation.DSMT4">
                  <p:embed/>
                </p:oleObj>
              </mc:Choice>
              <mc:Fallback>
                <p:oleObj name="Equation" r:id="rId7" imgW="2577960" imgH="4316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5015230"/>
                        <a:ext cx="25781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3428167"/>
              </p:ext>
            </p:extLst>
          </p:nvPr>
        </p:nvGraphicFramePr>
        <p:xfrm>
          <a:off x="2717800" y="5497830"/>
          <a:ext cx="42418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45" name="Equation" r:id="rId9" imgW="4241520" imgH="965160" progId="Equation.DSMT4">
                  <p:embed/>
                </p:oleObj>
              </mc:Choice>
              <mc:Fallback>
                <p:oleObj name="Equation" r:id="rId9" imgW="4241520" imgH="9651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7800" y="5497830"/>
                        <a:ext cx="4241800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4" name="Group 13"/>
          <p:cNvGrpSpPr/>
          <p:nvPr/>
        </p:nvGrpSpPr>
        <p:grpSpPr>
          <a:xfrm>
            <a:off x="577351" y="2948940"/>
            <a:ext cx="7576049" cy="707886"/>
            <a:chOff x="308905" y="3539490"/>
            <a:chExt cx="7576049" cy="707886"/>
          </a:xfrm>
        </p:grpSpPr>
        <p:sp>
          <p:nvSpPr>
            <p:cNvPr id="15" name="TextBox 14"/>
            <p:cNvSpPr txBox="1"/>
            <p:nvPr/>
          </p:nvSpPr>
          <p:spPr>
            <a:xfrm>
              <a:off x="308905" y="3539490"/>
              <a:ext cx="202104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000" dirty="0" smtClean="0">
                  <a:solidFill>
                    <a:srgbClr val="0000CC"/>
                  </a:solidFill>
                </a:rPr>
                <a:t>Total moles in reactor at time t</a:t>
              </a:r>
              <a:endParaRPr lang="en-US" sz="2000" dirty="0">
                <a:solidFill>
                  <a:srgbClr val="0000CC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369608" y="3693378"/>
              <a:ext cx="33374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0000CC"/>
                  </a:solidFill>
                </a:rPr>
                <a:t>=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703354" y="3539490"/>
              <a:ext cx="142807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0000CC"/>
                  </a:solidFill>
                </a:rPr>
                <a:t>Total moles fed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983514" y="3647658"/>
              <a:ext cx="36420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0000CC"/>
                  </a:solidFill>
                </a:rPr>
                <a:t>+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151154" y="3539490"/>
              <a:ext cx="37338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solidFill>
                    <a:srgbClr val="0000CC"/>
                  </a:solidFill>
                </a:rPr>
                <a:t>total moles products formed minus reactants consumed </a:t>
              </a:r>
            </a:p>
          </p:txBody>
        </p:sp>
      </p:grpSp>
      <p:graphicFrame>
        <p:nvGraphicFramePr>
          <p:cNvPr id="1537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6292901"/>
              </p:ext>
            </p:extLst>
          </p:nvPr>
        </p:nvGraphicFramePr>
        <p:xfrm>
          <a:off x="1498600" y="1295400"/>
          <a:ext cx="31496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46" name="Equation" r:id="rId11" imgW="3149280" imgH="723600" progId="Equation.3">
                  <p:embed/>
                </p:oleObj>
              </mc:Choice>
              <mc:Fallback>
                <p:oleObj name="Equation" r:id="rId11" imgW="3149280" imgH="72360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8600" y="1295400"/>
                        <a:ext cx="3149600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7527324"/>
              </p:ext>
            </p:extLst>
          </p:nvPr>
        </p:nvGraphicFramePr>
        <p:xfrm>
          <a:off x="5105400" y="1354137"/>
          <a:ext cx="2532063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47" name="Equation" r:id="rId13" imgW="2819160" imgH="672840" progId="Equation.3">
                  <p:embed/>
                </p:oleObj>
              </mc:Choice>
              <mc:Fallback>
                <p:oleObj name="Equation" r:id="rId13" imgW="2819160" imgH="67284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1354137"/>
                        <a:ext cx="2532063" cy="604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2000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lecture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2000" dirty="0" smtClean="0"/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2818</TotalTime>
  <Words>1685</Words>
  <Application>Microsoft Office PowerPoint</Application>
  <PresentationFormat>On-screen Show (4:3)</PresentationFormat>
  <Paragraphs>377</Paragraphs>
  <Slides>28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41" baseType="lpstr">
      <vt:lpstr>微軟正黑體</vt:lpstr>
      <vt:lpstr>Arial</vt:lpstr>
      <vt:lpstr>Calibri</vt:lpstr>
      <vt:lpstr>Cambria Math</vt:lpstr>
      <vt:lpstr>Cordia New</vt:lpstr>
      <vt:lpstr>Helvetica</vt:lpstr>
      <vt:lpstr>新細明體</vt:lpstr>
      <vt:lpstr>Segoe UI</vt:lpstr>
      <vt:lpstr>Symbol</vt:lpstr>
      <vt:lpstr>Times New Roman</vt:lpstr>
      <vt:lpstr>Office Theme</vt:lpstr>
      <vt:lpstr>lecture slide template</vt:lpstr>
      <vt:lpstr>Equation</vt:lpstr>
      <vt:lpstr>Review: Batch Reactor Basic Molar Balance</vt:lpstr>
      <vt:lpstr>Review: CSTR Basic Molar Balance</vt:lpstr>
      <vt:lpstr>Review: Molar Balance – PFR</vt:lpstr>
      <vt:lpstr>Review: Molar Balance- Packed Bed Reactor (PBR)</vt:lpstr>
      <vt:lpstr>L3: Conversion and Reactors in Series</vt:lpstr>
      <vt:lpstr>Conversion, XA</vt:lpstr>
      <vt:lpstr>Conversion Example</vt:lpstr>
      <vt:lpstr>Expressing other Components in Terms of Conversion of A (XA)</vt:lpstr>
      <vt:lpstr>Expressing other Components in Terms of Conversion of A (XA)</vt:lpstr>
      <vt:lpstr>Batch Reactor Design Equation with Xj </vt:lpstr>
      <vt:lpstr>Flow and Conversion</vt:lpstr>
      <vt:lpstr>CSTR Design Equation &amp; Xj</vt:lpstr>
      <vt:lpstr>PFR Design Equation &amp; Xj</vt:lpstr>
      <vt:lpstr>PBR Design Equation &amp; Xj</vt:lpstr>
      <vt:lpstr>Sizing CSTRs</vt:lpstr>
      <vt:lpstr>Sizing a CSTR with a Levenspiel Plot</vt:lpstr>
      <vt:lpstr>Sizing PFRs</vt:lpstr>
      <vt:lpstr>Sizing a PFR with a Levenspiel Plot</vt:lpstr>
      <vt:lpstr>Sizing a PFR with a Levenspiel Plot</vt:lpstr>
      <vt:lpstr>Numerical Evaluation of Integrals (A.4)</vt:lpstr>
      <vt:lpstr>Sizing a PFR with a Levenspiel Plot</vt:lpstr>
      <vt:lpstr>Reactors in Series</vt:lpstr>
      <vt:lpstr>2 CSTRs in Series</vt:lpstr>
      <vt:lpstr>2 CSTRs in Series</vt:lpstr>
      <vt:lpstr>2 CSTRs in Series</vt:lpstr>
      <vt:lpstr>2 PFRs in Series</vt:lpstr>
      <vt:lpstr>Combinations of CSTRs &amp; PFRs in Series</vt:lpstr>
      <vt:lpstr>Reactors in Series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mlkraft</dc:creator>
  <cp:lastModifiedBy>Mary</cp:lastModifiedBy>
  <cp:revision>204</cp:revision>
  <cp:lastPrinted>2013-01-18T16:46:35Z</cp:lastPrinted>
  <dcterms:created xsi:type="dcterms:W3CDTF">2009-01-26T04:44:49Z</dcterms:created>
  <dcterms:modified xsi:type="dcterms:W3CDTF">2015-08-23T20:52:53Z</dcterms:modified>
</cp:coreProperties>
</file>